
<file path=[Content_Types].xml><?xml version="1.0" encoding="utf-8"?>
<Types xmlns="http://schemas.openxmlformats.org/package/2006/content-types">
  <Default Extension="emf" ContentType="image/x-emf"/>
  <Default Extension="jpeg" ContentType="image/jpeg"/>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9"/>
  </p:notesMasterIdLst>
  <p:sldIdLst>
    <p:sldId id="256" r:id="rId2"/>
    <p:sldId id="289" r:id="rId3"/>
    <p:sldId id="290" r:id="rId4"/>
    <p:sldId id="333" r:id="rId5"/>
    <p:sldId id="334" r:id="rId6"/>
    <p:sldId id="301" r:id="rId7"/>
    <p:sldId id="302" r:id="rId8"/>
    <p:sldId id="257" r:id="rId9"/>
    <p:sldId id="303" r:id="rId10"/>
    <p:sldId id="304" r:id="rId11"/>
    <p:sldId id="305" r:id="rId12"/>
    <p:sldId id="306" r:id="rId13"/>
    <p:sldId id="307" r:id="rId14"/>
    <p:sldId id="300" r:id="rId15"/>
    <p:sldId id="308" r:id="rId16"/>
    <p:sldId id="309" r:id="rId17"/>
    <p:sldId id="310" r:id="rId18"/>
    <p:sldId id="259" r:id="rId19"/>
    <p:sldId id="260" r:id="rId20"/>
    <p:sldId id="263" r:id="rId21"/>
    <p:sldId id="262" r:id="rId22"/>
    <p:sldId id="261" r:id="rId23"/>
    <p:sldId id="297" r:id="rId24"/>
    <p:sldId id="311" r:id="rId25"/>
    <p:sldId id="312" r:id="rId26"/>
    <p:sldId id="313" r:id="rId27"/>
    <p:sldId id="314" r:id="rId28"/>
    <p:sldId id="315" r:id="rId29"/>
    <p:sldId id="316" r:id="rId30"/>
    <p:sldId id="320" r:id="rId31"/>
    <p:sldId id="321" r:id="rId32"/>
    <p:sldId id="326" r:id="rId33"/>
    <p:sldId id="327" r:id="rId34"/>
    <p:sldId id="328" r:id="rId35"/>
    <p:sldId id="329" r:id="rId36"/>
    <p:sldId id="330" r:id="rId37"/>
    <p:sldId id="265" r:id="rId38"/>
    <p:sldId id="266" r:id="rId39"/>
    <p:sldId id="267" r:id="rId40"/>
    <p:sldId id="268" r:id="rId41"/>
    <p:sldId id="331" r:id="rId42"/>
    <p:sldId id="269" r:id="rId43"/>
    <p:sldId id="285" r:id="rId44"/>
    <p:sldId id="270" r:id="rId45"/>
    <p:sldId id="272" r:id="rId46"/>
    <p:sldId id="332" r:id="rId47"/>
    <p:sldId id="280" r:id="rId48"/>
    <p:sldId id="276" r:id="rId49"/>
    <p:sldId id="277" r:id="rId50"/>
    <p:sldId id="271" r:id="rId51"/>
    <p:sldId id="323" r:id="rId52"/>
    <p:sldId id="324" r:id="rId53"/>
    <p:sldId id="286" r:id="rId54"/>
    <p:sldId id="291" r:id="rId55"/>
    <p:sldId id="282" r:id="rId56"/>
    <p:sldId id="283" r:id="rId57"/>
    <p:sldId id="284" r:id="rId58"/>
    <p:sldId id="273" r:id="rId59"/>
    <p:sldId id="281" r:id="rId60"/>
    <p:sldId id="287" r:id="rId61"/>
    <p:sldId id="288" r:id="rId62"/>
    <p:sldId id="274" r:id="rId63"/>
    <p:sldId id="292" r:id="rId64"/>
    <p:sldId id="275" r:id="rId65"/>
    <p:sldId id="335" r:id="rId66"/>
    <p:sldId id="336" r:id="rId67"/>
    <p:sldId id="278" r:id="rId6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124" d="100"/>
          <a:sy n="124" d="100"/>
        </p:scale>
        <p:origin x="182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54DB62-6964-CB49-8F8D-9F45B4A1DDB7}" type="datetimeFigureOut">
              <a:rPr lang="en-US" smtClean="0"/>
              <a:t>9/23/20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5E778E-8278-1949-9E6B-107DD51C5FE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a:t>
            </a:r>
            <a:r>
              <a:rPr lang="en-US" baseline="0" dirty="0"/>
              <a:t> the other hand,</a:t>
            </a:r>
            <a:r>
              <a:rPr lang="en-US" dirty="0"/>
              <a:t> I think the most entertaining</a:t>
            </a:r>
            <a:r>
              <a:rPr lang="en-US" baseline="0" dirty="0"/>
              <a:t> way to tell this tale is if I make the story about me. So </a:t>
            </a:r>
            <a:endParaRPr lang="en-US" dirty="0"/>
          </a:p>
        </p:txBody>
      </p:sp>
      <p:sp>
        <p:nvSpPr>
          <p:cNvPr id="4" name="Slide Number Placeholder 3"/>
          <p:cNvSpPr>
            <a:spLocks noGrp="1"/>
          </p:cNvSpPr>
          <p:nvPr>
            <p:ph type="sldNum" sz="quarter" idx="10"/>
          </p:nvPr>
        </p:nvSpPr>
        <p:spPr/>
        <p:txBody>
          <a:bodyPr/>
          <a:lstStyle/>
          <a:p>
            <a:fld id="{E75E778E-8278-1949-9E6B-107DD51C5FEB}" type="slidenum">
              <a:rPr lang="en-US" smtClean="0"/>
              <a:t>7</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5E778E-8278-1949-9E6B-107DD51C5FEB}" type="slidenum">
              <a:rPr lang="en-US" smtClean="0"/>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And it goes back to this image.</a:t>
            </a:r>
          </a:p>
        </p:txBody>
      </p:sp>
      <p:sp>
        <p:nvSpPr>
          <p:cNvPr id="4" name="Slide Number Placeholder 3"/>
          <p:cNvSpPr>
            <a:spLocks noGrp="1"/>
          </p:cNvSpPr>
          <p:nvPr>
            <p:ph type="sldNum" sz="quarter" idx="10"/>
          </p:nvPr>
        </p:nvSpPr>
        <p:spPr/>
        <p:txBody>
          <a:bodyPr/>
          <a:lstStyle/>
          <a:p>
            <a:fld id="{E75E778E-8278-1949-9E6B-107DD51C5FEB}" type="slidenum">
              <a:rPr lang="en-US" smtClean="0"/>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image is ubiquitous. In my life I had never seen a woman wearing petticoats</a:t>
            </a:r>
            <a:r>
              <a:rPr lang="en-US" baseline="0" dirty="0"/>
              <a:t> except on the TV.  Every time a park district does a flyer for us they find this on the web and use it. I will mention that it has been the logo for MCASD for many years and when people wanted a new logo the old guard was adamant it must not be changed.</a:t>
            </a:r>
          </a:p>
          <a:p>
            <a:r>
              <a:rPr lang="en-US" baseline="0" dirty="0"/>
              <a:t>Notice the guys bandana. Notice the woman’s hair style. Notice the petticoat.</a:t>
            </a:r>
            <a:endParaRPr lang="en-US" dirty="0"/>
          </a:p>
        </p:txBody>
      </p:sp>
      <p:sp>
        <p:nvSpPr>
          <p:cNvPr id="4" name="Slide Number Placeholder 3"/>
          <p:cNvSpPr>
            <a:spLocks noGrp="1"/>
          </p:cNvSpPr>
          <p:nvPr>
            <p:ph type="sldNum" sz="quarter" idx="10"/>
          </p:nvPr>
        </p:nvSpPr>
        <p:spPr/>
        <p:txBody>
          <a:bodyPr/>
          <a:lstStyle/>
          <a:p>
            <a:fld id="{E75E778E-8278-1949-9E6B-107DD51C5FEB}" type="slidenum">
              <a:rPr lang="en-US" smtClean="0"/>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 hear she was a delightful woman.</a:t>
            </a:r>
          </a:p>
        </p:txBody>
      </p:sp>
      <p:sp>
        <p:nvSpPr>
          <p:cNvPr id="4" name="Slide Number Placeholder 3"/>
          <p:cNvSpPr>
            <a:spLocks noGrp="1"/>
          </p:cNvSpPr>
          <p:nvPr>
            <p:ph type="sldNum" sz="quarter" idx="10"/>
          </p:nvPr>
        </p:nvSpPr>
        <p:spPr/>
        <p:txBody>
          <a:bodyPr/>
          <a:lstStyle/>
          <a:p>
            <a:fld id="{E75E778E-8278-1949-9E6B-107DD51C5FEB}" type="slidenum">
              <a:rPr lang="en-US" smtClean="0"/>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And there she is in all her sartorial splendor. I do realize she was going for a comedic look. Of course the</a:t>
            </a:r>
            <a:r>
              <a:rPr lang="en-US" baseline="0" dirty="0"/>
              <a:t> show was. Johnny Cash &amp; Glen Campbell</a:t>
            </a:r>
            <a:endParaRPr lang="en-US" dirty="0"/>
          </a:p>
        </p:txBody>
      </p:sp>
      <p:sp>
        <p:nvSpPr>
          <p:cNvPr id="4" name="Slide Number Placeholder 3"/>
          <p:cNvSpPr>
            <a:spLocks noGrp="1"/>
          </p:cNvSpPr>
          <p:nvPr>
            <p:ph type="sldNum" sz="quarter" idx="10"/>
          </p:nvPr>
        </p:nvSpPr>
        <p:spPr/>
        <p:txBody>
          <a:bodyPr/>
          <a:lstStyle/>
          <a:p>
            <a:fld id="{E75E778E-8278-1949-9E6B-107DD51C5FEB}" type="slidenum">
              <a:rPr lang="en-US" smtClean="0"/>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Except for her belt not being wide enough, that’s a perfect square dance outfit. My bias is that’s not a flattering look. And once you connect square dancing with </a:t>
            </a:r>
            <a:r>
              <a:rPr lang="en-US" dirty="0" err="1"/>
              <a:t>Hee</a:t>
            </a:r>
            <a:r>
              <a:rPr lang="en-US" dirty="0"/>
              <a:t> Haw</a:t>
            </a:r>
            <a:r>
              <a:rPr lang="en-US" baseline="0" dirty="0"/>
              <a:t> you’ve got a lot of baggage you’ve acquired. The jokes on </a:t>
            </a:r>
            <a:r>
              <a:rPr lang="en-US" baseline="0" dirty="0" err="1"/>
              <a:t>Hee</a:t>
            </a:r>
            <a:r>
              <a:rPr lang="en-US" baseline="0" dirty="0"/>
              <a:t> Haw were pretty bad.</a:t>
            </a:r>
            <a:endParaRPr lang="en-US" dirty="0"/>
          </a:p>
        </p:txBody>
      </p:sp>
      <p:sp>
        <p:nvSpPr>
          <p:cNvPr id="4" name="Slide Number Placeholder 3"/>
          <p:cNvSpPr>
            <a:spLocks noGrp="1"/>
          </p:cNvSpPr>
          <p:nvPr>
            <p:ph type="sldNum" sz="quarter" idx="10"/>
          </p:nvPr>
        </p:nvSpPr>
        <p:spPr/>
        <p:txBody>
          <a:bodyPr/>
          <a:lstStyle/>
          <a:p>
            <a:fld id="{E75E778E-8278-1949-9E6B-107DD51C5FEB}" type="slidenum">
              <a:rPr lang="en-US" smtClean="0"/>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Would you ever want to try square dancing? Crinolines.</a:t>
            </a:r>
            <a:r>
              <a:rPr lang="en-US" baseline="0" dirty="0"/>
              <a:t> </a:t>
            </a:r>
            <a:r>
              <a:rPr lang="en-US" dirty="0"/>
              <a:t>For Joy</a:t>
            </a:r>
            <a:r>
              <a:rPr lang="en-US" baseline="0" dirty="0"/>
              <a:t> it was more a matter of what would be comfortable rather than caring about fashion.</a:t>
            </a:r>
            <a:endParaRPr lang="en-US" dirty="0"/>
          </a:p>
        </p:txBody>
      </p:sp>
      <p:sp>
        <p:nvSpPr>
          <p:cNvPr id="4" name="Slide Number Placeholder 3"/>
          <p:cNvSpPr>
            <a:spLocks noGrp="1"/>
          </p:cNvSpPr>
          <p:nvPr>
            <p:ph type="sldNum" sz="quarter" idx="10"/>
          </p:nvPr>
        </p:nvSpPr>
        <p:spPr/>
        <p:txBody>
          <a:bodyPr/>
          <a:lstStyle/>
          <a:p>
            <a:fld id="{E75E778E-8278-1949-9E6B-107DD51C5FEB}" type="slidenum">
              <a:rPr lang="en-US" smtClean="0"/>
              <a:t>30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Vendors 2</a:t>
            </a:r>
            <a:r>
              <a:rPr lang="en-US" baseline="0" dirty="0"/>
              <a:t> new cowboy shirts. A session on how to get more people into square dancing. Talk about Detroit before moving on.</a:t>
            </a:r>
            <a:endParaRPr lang="en-US" dirty="0"/>
          </a:p>
        </p:txBody>
      </p:sp>
      <p:sp>
        <p:nvSpPr>
          <p:cNvPr id="4" name="Slide Number Placeholder 3"/>
          <p:cNvSpPr>
            <a:spLocks noGrp="1"/>
          </p:cNvSpPr>
          <p:nvPr>
            <p:ph type="sldNum" sz="quarter" idx="10"/>
          </p:nvPr>
        </p:nvSpPr>
        <p:spPr/>
        <p:txBody>
          <a:bodyPr/>
          <a:lstStyle/>
          <a:p>
            <a:fld id="{E75E778E-8278-1949-9E6B-107DD51C5FEB}" type="slidenum">
              <a:rPr lang="en-US" smtClean="0"/>
              <a:t>31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Vendors 2</a:t>
            </a:r>
            <a:r>
              <a:rPr lang="en-US" baseline="0" dirty="0"/>
              <a:t> new cowboy shirts. A session on how to get more people into square dancing. Talk about Detroit before moving on.</a:t>
            </a:r>
            <a:endParaRPr lang="en-US" dirty="0"/>
          </a:p>
        </p:txBody>
      </p:sp>
      <p:sp>
        <p:nvSpPr>
          <p:cNvPr id="4" name="Slide Number Placeholder 3"/>
          <p:cNvSpPr>
            <a:spLocks noGrp="1"/>
          </p:cNvSpPr>
          <p:nvPr>
            <p:ph type="sldNum" sz="quarter" idx="10"/>
          </p:nvPr>
        </p:nvSpPr>
        <p:spPr/>
        <p:txBody>
          <a:bodyPr/>
          <a:lstStyle/>
          <a:p>
            <a:fld id="{E75E778E-8278-1949-9E6B-107DD51C5FEB}" type="slidenum">
              <a:rPr lang="en-US" smtClean="0"/>
              <a:t>32</a:t>
            </a:fld>
            <a:endParaRPr lang="en-US"/>
          </a:p>
        </p:txBody>
      </p:sp>
    </p:spTree>
    <p:extLst>
      <p:ext uri="{BB962C8B-B14F-4D97-AF65-F5344CB8AC3E}">
        <p14:creationId xmlns:p14="http://schemas.microsoft.com/office/powerpoint/2010/main" val="1881881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Vendors 2</a:t>
            </a:r>
            <a:r>
              <a:rPr lang="en-US" baseline="0" dirty="0"/>
              <a:t> new cowboy shirts. A session on how to get more people into square dancing. Talk about Detroit before moving on.</a:t>
            </a:r>
            <a:endParaRPr lang="en-US" dirty="0"/>
          </a:p>
        </p:txBody>
      </p:sp>
      <p:sp>
        <p:nvSpPr>
          <p:cNvPr id="4" name="Slide Number Placeholder 3"/>
          <p:cNvSpPr>
            <a:spLocks noGrp="1"/>
          </p:cNvSpPr>
          <p:nvPr>
            <p:ph type="sldNum" sz="quarter" idx="10"/>
          </p:nvPr>
        </p:nvSpPr>
        <p:spPr/>
        <p:txBody>
          <a:bodyPr/>
          <a:lstStyle/>
          <a:p>
            <a:fld id="{E75E778E-8278-1949-9E6B-107DD51C5FEB}" type="slidenum">
              <a:rPr lang="en-US" smtClean="0"/>
              <a:t>33</a:t>
            </a:fld>
            <a:endParaRPr lang="en-US"/>
          </a:p>
        </p:txBody>
      </p:sp>
    </p:spTree>
    <p:extLst>
      <p:ext uri="{BB962C8B-B14F-4D97-AF65-F5344CB8AC3E}">
        <p14:creationId xmlns:p14="http://schemas.microsoft.com/office/powerpoint/2010/main" val="1024207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5E778E-8278-1949-9E6B-107DD51C5FEB}" type="slidenum">
              <a:rPr lang="en-US" smtClean="0"/>
              <a:t>8</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Vendors 2</a:t>
            </a:r>
            <a:r>
              <a:rPr lang="en-US" baseline="0" dirty="0"/>
              <a:t> new cowboy shirts. A session on how to get more people into square dancing. Talk about Detroit before moving on.</a:t>
            </a:r>
            <a:endParaRPr lang="en-US" dirty="0"/>
          </a:p>
        </p:txBody>
      </p:sp>
      <p:sp>
        <p:nvSpPr>
          <p:cNvPr id="4" name="Slide Number Placeholder 3"/>
          <p:cNvSpPr>
            <a:spLocks noGrp="1"/>
          </p:cNvSpPr>
          <p:nvPr>
            <p:ph type="sldNum" sz="quarter" idx="10"/>
          </p:nvPr>
        </p:nvSpPr>
        <p:spPr/>
        <p:txBody>
          <a:bodyPr/>
          <a:lstStyle/>
          <a:p>
            <a:fld id="{E75E778E-8278-1949-9E6B-107DD51C5FEB}" type="slidenum">
              <a:rPr lang="en-US" smtClean="0"/>
              <a:t>34</a:t>
            </a:fld>
            <a:endParaRPr lang="en-US"/>
          </a:p>
        </p:txBody>
      </p:sp>
    </p:spTree>
    <p:extLst>
      <p:ext uri="{BB962C8B-B14F-4D97-AF65-F5344CB8AC3E}">
        <p14:creationId xmlns:p14="http://schemas.microsoft.com/office/powerpoint/2010/main" val="3211019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Vendors 2</a:t>
            </a:r>
            <a:r>
              <a:rPr lang="en-US" baseline="0" dirty="0"/>
              <a:t> new cowboy shirts. A session on how to get more people into square dancing. Talk about Detroit before moving on.</a:t>
            </a:r>
            <a:endParaRPr lang="en-US" dirty="0"/>
          </a:p>
        </p:txBody>
      </p:sp>
      <p:sp>
        <p:nvSpPr>
          <p:cNvPr id="4" name="Slide Number Placeholder 3"/>
          <p:cNvSpPr>
            <a:spLocks noGrp="1"/>
          </p:cNvSpPr>
          <p:nvPr>
            <p:ph type="sldNum" sz="quarter" idx="10"/>
          </p:nvPr>
        </p:nvSpPr>
        <p:spPr/>
        <p:txBody>
          <a:bodyPr/>
          <a:lstStyle/>
          <a:p>
            <a:fld id="{E75E778E-8278-1949-9E6B-107DD51C5FEB}" type="slidenum">
              <a:rPr lang="en-US" smtClean="0"/>
              <a:t>35</a:t>
            </a:fld>
            <a:endParaRPr lang="en-US"/>
          </a:p>
        </p:txBody>
      </p:sp>
    </p:spTree>
    <p:extLst>
      <p:ext uri="{BB962C8B-B14F-4D97-AF65-F5344CB8AC3E}">
        <p14:creationId xmlns:p14="http://schemas.microsoft.com/office/powerpoint/2010/main" val="858528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Vendors 2</a:t>
            </a:r>
            <a:r>
              <a:rPr lang="en-US" baseline="0" dirty="0"/>
              <a:t> new cowboy shirts. A session on how to get more people into square dancing. Talk about Detroit before moving on.</a:t>
            </a:r>
            <a:endParaRPr lang="en-US" dirty="0"/>
          </a:p>
        </p:txBody>
      </p:sp>
      <p:sp>
        <p:nvSpPr>
          <p:cNvPr id="4" name="Slide Number Placeholder 3"/>
          <p:cNvSpPr>
            <a:spLocks noGrp="1"/>
          </p:cNvSpPr>
          <p:nvPr>
            <p:ph type="sldNum" sz="quarter" idx="10"/>
          </p:nvPr>
        </p:nvSpPr>
        <p:spPr/>
        <p:txBody>
          <a:bodyPr/>
          <a:lstStyle/>
          <a:p>
            <a:fld id="{E75E778E-8278-1949-9E6B-107DD51C5FEB}" type="slidenum">
              <a:rPr lang="en-US" smtClean="0"/>
              <a:t>36</a:t>
            </a:fld>
            <a:endParaRPr lang="en-US"/>
          </a:p>
        </p:txBody>
      </p:sp>
    </p:spTree>
    <p:extLst>
      <p:ext uri="{BB962C8B-B14F-4D97-AF65-F5344CB8AC3E}">
        <p14:creationId xmlns:p14="http://schemas.microsoft.com/office/powerpoint/2010/main" val="2106254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But they really don’t master the material.</a:t>
            </a:r>
          </a:p>
        </p:txBody>
      </p:sp>
      <p:sp>
        <p:nvSpPr>
          <p:cNvPr id="4" name="Slide Number Placeholder 3"/>
          <p:cNvSpPr>
            <a:spLocks noGrp="1"/>
          </p:cNvSpPr>
          <p:nvPr>
            <p:ph type="sldNum" sz="quarter" idx="10"/>
          </p:nvPr>
        </p:nvSpPr>
        <p:spPr/>
        <p:txBody>
          <a:bodyPr/>
          <a:lstStyle/>
          <a:p>
            <a:fld id="{E75E778E-8278-1949-9E6B-107DD51C5FEB}" type="slidenum">
              <a:rPr lang="en-US" smtClean="0"/>
              <a:t>39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Explain the Ad Hoc Committee</a:t>
            </a:r>
          </a:p>
        </p:txBody>
      </p:sp>
      <p:sp>
        <p:nvSpPr>
          <p:cNvPr id="4" name="Slide Number Placeholder 3"/>
          <p:cNvSpPr>
            <a:spLocks noGrp="1"/>
          </p:cNvSpPr>
          <p:nvPr>
            <p:ph type="sldNum" sz="quarter" idx="10"/>
          </p:nvPr>
        </p:nvSpPr>
        <p:spPr/>
        <p:txBody>
          <a:bodyPr/>
          <a:lstStyle/>
          <a:p>
            <a:fld id="{E75E778E-8278-1949-9E6B-107DD51C5FEB}" type="slidenum">
              <a:rPr lang="en-US" smtClean="0"/>
              <a:t>40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5E778E-8278-1949-9E6B-107DD51C5FEB}" type="slidenum">
              <a:rPr lang="en-US" smtClean="0"/>
              <a:t>42</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Problem with clubs in their seventies providing angels for a new class.</a:t>
            </a:r>
          </a:p>
        </p:txBody>
      </p:sp>
      <p:sp>
        <p:nvSpPr>
          <p:cNvPr id="4" name="Slide Number Placeholder 3"/>
          <p:cNvSpPr>
            <a:spLocks noGrp="1"/>
          </p:cNvSpPr>
          <p:nvPr>
            <p:ph type="sldNum" sz="quarter" idx="10"/>
          </p:nvPr>
        </p:nvSpPr>
        <p:spPr/>
        <p:txBody>
          <a:bodyPr/>
          <a:lstStyle/>
          <a:p>
            <a:fld id="{E75E778E-8278-1949-9E6B-107DD51C5FEB}" type="slidenum">
              <a:rPr lang="en-US" smtClean="0"/>
              <a:t>44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Play my music.</a:t>
            </a:r>
          </a:p>
        </p:txBody>
      </p:sp>
      <p:sp>
        <p:nvSpPr>
          <p:cNvPr id="4" name="Slide Number Placeholder 3"/>
          <p:cNvSpPr>
            <a:spLocks noGrp="1"/>
          </p:cNvSpPr>
          <p:nvPr>
            <p:ph type="sldNum" sz="quarter" idx="10"/>
          </p:nvPr>
        </p:nvSpPr>
        <p:spPr/>
        <p:txBody>
          <a:bodyPr/>
          <a:lstStyle/>
          <a:p>
            <a:fld id="{E75E778E-8278-1949-9E6B-107DD51C5FEB}" type="slidenum">
              <a:rPr lang="en-US" smtClean="0"/>
              <a:t>48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5E778E-8278-1949-9E6B-107DD51C5FEB}" type="slidenum">
              <a:rPr lang="en-US" smtClean="0"/>
              <a:t>50</a:t>
            </a:fld>
            <a:endParaRPr lang="en-US"/>
          </a:p>
        </p:txBody>
      </p:sp>
    </p:spTree>
    <p:extLst>
      <p:ext uri="{BB962C8B-B14F-4D97-AF65-F5344CB8AC3E}">
        <p14:creationId xmlns:p14="http://schemas.microsoft.com/office/powerpoint/2010/main" val="3298662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Jill Sullivan</a:t>
            </a:r>
          </a:p>
        </p:txBody>
      </p:sp>
      <p:sp>
        <p:nvSpPr>
          <p:cNvPr id="4" name="Slide Number Placeholder 3"/>
          <p:cNvSpPr>
            <a:spLocks noGrp="1"/>
          </p:cNvSpPr>
          <p:nvPr>
            <p:ph type="sldNum" sz="quarter" idx="10"/>
          </p:nvPr>
        </p:nvSpPr>
        <p:spPr/>
        <p:txBody>
          <a:bodyPr/>
          <a:lstStyle/>
          <a:p>
            <a:fld id="{E75E778E-8278-1949-9E6B-107DD51C5FEB}" type="slidenum">
              <a:rPr lang="en-US" smtClean="0"/>
              <a:t>53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5E778E-8278-1949-9E6B-107DD51C5FEB}" type="slidenum">
              <a:rPr lang="en-US" smtClean="0"/>
              <a:t>9</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And This is a page</a:t>
            </a:r>
            <a:r>
              <a:rPr lang="en-US" baseline="0" dirty="0"/>
              <a:t> from the lesson booklet that the students get. Show the book. It’s on the web site. Jill Sullivan again.</a:t>
            </a:r>
            <a:endParaRPr lang="en-US" dirty="0"/>
          </a:p>
        </p:txBody>
      </p:sp>
      <p:sp>
        <p:nvSpPr>
          <p:cNvPr id="4" name="Slide Number Placeholder 3"/>
          <p:cNvSpPr>
            <a:spLocks noGrp="1"/>
          </p:cNvSpPr>
          <p:nvPr>
            <p:ph type="sldNum" sz="quarter" idx="10"/>
          </p:nvPr>
        </p:nvSpPr>
        <p:spPr/>
        <p:txBody>
          <a:bodyPr/>
          <a:lstStyle/>
          <a:p>
            <a:fld id="{E75E778E-8278-1949-9E6B-107DD51C5FEB}" type="slidenum">
              <a:rPr lang="en-US" smtClean="0"/>
              <a:t>54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Notice the</a:t>
            </a:r>
            <a:r>
              <a:rPr lang="en-US" baseline="0" dirty="0"/>
              <a:t> lighting. It felt more like a nightclub than a gym. There’s Jill, And here’s a poster she created for this year’s offerings.</a:t>
            </a:r>
            <a:endParaRPr lang="en-US" dirty="0"/>
          </a:p>
        </p:txBody>
      </p:sp>
      <p:sp>
        <p:nvSpPr>
          <p:cNvPr id="4" name="Slide Number Placeholder 3"/>
          <p:cNvSpPr>
            <a:spLocks noGrp="1"/>
          </p:cNvSpPr>
          <p:nvPr>
            <p:ph type="sldNum" sz="quarter" idx="10"/>
          </p:nvPr>
        </p:nvSpPr>
        <p:spPr/>
        <p:txBody>
          <a:bodyPr/>
          <a:lstStyle/>
          <a:p>
            <a:fld id="{E75E778E-8278-1949-9E6B-107DD51C5FEB}" type="slidenum">
              <a:rPr lang="en-US" smtClean="0"/>
              <a:t>56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And I’m going to</a:t>
            </a:r>
            <a:r>
              <a:rPr lang="en-US" baseline="0" dirty="0"/>
              <a:t> take that one step further ….</a:t>
            </a:r>
            <a:endParaRPr lang="en-US" dirty="0"/>
          </a:p>
        </p:txBody>
      </p:sp>
      <p:sp>
        <p:nvSpPr>
          <p:cNvPr id="4" name="Slide Number Placeholder 3"/>
          <p:cNvSpPr>
            <a:spLocks noGrp="1"/>
          </p:cNvSpPr>
          <p:nvPr>
            <p:ph type="sldNum" sz="quarter" idx="10"/>
          </p:nvPr>
        </p:nvSpPr>
        <p:spPr/>
        <p:txBody>
          <a:bodyPr/>
          <a:lstStyle/>
          <a:p>
            <a:fld id="{E75E778E-8278-1949-9E6B-107DD51C5FEB}" type="slidenum">
              <a:rPr lang="en-US" smtClean="0"/>
              <a:t>60</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Credit Rocky Mountain.</a:t>
            </a:r>
          </a:p>
        </p:txBody>
      </p:sp>
      <p:sp>
        <p:nvSpPr>
          <p:cNvPr id="4" name="Slide Number Placeholder 3"/>
          <p:cNvSpPr>
            <a:spLocks noGrp="1"/>
          </p:cNvSpPr>
          <p:nvPr>
            <p:ph type="sldNum" sz="quarter" idx="10"/>
          </p:nvPr>
        </p:nvSpPr>
        <p:spPr/>
        <p:txBody>
          <a:bodyPr/>
          <a:lstStyle/>
          <a:p>
            <a:fld id="{E75E778E-8278-1949-9E6B-107DD51C5FEB}" type="slidenum">
              <a:rPr lang="en-US" smtClean="0"/>
              <a:t>62</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Ask whoever’s there to join you.</a:t>
            </a:r>
          </a:p>
        </p:txBody>
      </p:sp>
      <p:sp>
        <p:nvSpPr>
          <p:cNvPr id="4" name="Slide Number Placeholder 3"/>
          <p:cNvSpPr>
            <a:spLocks noGrp="1"/>
          </p:cNvSpPr>
          <p:nvPr>
            <p:ph type="sldNum" sz="quarter" idx="10"/>
          </p:nvPr>
        </p:nvSpPr>
        <p:spPr/>
        <p:txBody>
          <a:bodyPr/>
          <a:lstStyle/>
          <a:p>
            <a:fld id="{E75E778E-8278-1949-9E6B-107DD51C5FEB}" type="slidenum">
              <a:rPr lang="en-US" smtClean="0"/>
              <a:t>67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5E778E-8278-1949-9E6B-107DD51C5FEB}" type="slidenum">
              <a:rPr lang="en-US" smtClean="0"/>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Got up to 120 people a night</a:t>
            </a:r>
          </a:p>
        </p:txBody>
      </p:sp>
      <p:sp>
        <p:nvSpPr>
          <p:cNvPr id="4" name="Slide Number Placeholder 3"/>
          <p:cNvSpPr>
            <a:spLocks noGrp="1"/>
          </p:cNvSpPr>
          <p:nvPr>
            <p:ph type="sldNum" sz="quarter" idx="10"/>
          </p:nvPr>
        </p:nvSpPr>
        <p:spPr/>
        <p:txBody>
          <a:bodyPr/>
          <a:lstStyle/>
          <a:p>
            <a:fld id="{E75E778E-8278-1949-9E6B-107DD51C5FEB}" type="slidenum">
              <a:rPr lang="en-US" smtClean="0"/>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5E778E-8278-1949-9E6B-107DD51C5FEB}" type="slidenum">
              <a:rPr lang="en-US" smtClean="0"/>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5E778E-8278-1949-9E6B-107DD51C5FEB}" type="slidenum">
              <a:rPr lang="en-US" smtClean="0"/>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5E778E-8278-1949-9E6B-107DD51C5FEB}" type="slidenum">
              <a:rPr lang="en-US" smtClean="0"/>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5E778E-8278-1949-9E6B-107DD51C5FEB}" type="slidenum">
              <a:rPr lang="en-US" smtClean="0"/>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E11401-D0EA-AE46-8527-8C210FD3DBE9}" type="datetimeFigureOut">
              <a:rPr lang="en-US" smtClean="0"/>
              <a:t>9/23/20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CC330-7B3E-2442-B26C-40257A03EF2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E11401-D0EA-AE46-8527-8C210FD3DBE9}" type="datetimeFigureOut">
              <a:rPr lang="en-US" smtClean="0"/>
              <a:t>9/23/20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CC330-7B3E-2442-B26C-40257A03EF2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E11401-D0EA-AE46-8527-8C210FD3DBE9}" type="datetimeFigureOut">
              <a:rPr lang="en-US" smtClean="0"/>
              <a:t>9/23/20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CC330-7B3E-2442-B26C-40257A03EF2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E11401-D0EA-AE46-8527-8C210FD3DBE9}" type="datetimeFigureOut">
              <a:rPr lang="en-US" smtClean="0"/>
              <a:t>9/23/20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CC330-7B3E-2442-B26C-40257A03EF2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E11401-D0EA-AE46-8527-8C210FD3DBE9}" type="datetimeFigureOut">
              <a:rPr lang="en-US" smtClean="0"/>
              <a:t>9/23/20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CC330-7B3E-2442-B26C-40257A03EF2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E11401-D0EA-AE46-8527-8C210FD3DBE9}" type="datetimeFigureOut">
              <a:rPr lang="en-US" smtClean="0"/>
              <a:t>9/23/20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CC330-7B3E-2442-B26C-40257A03EF2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E11401-D0EA-AE46-8527-8C210FD3DBE9}" type="datetimeFigureOut">
              <a:rPr lang="en-US" smtClean="0"/>
              <a:t>9/23/20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1CC330-7B3E-2442-B26C-40257A03EF2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E11401-D0EA-AE46-8527-8C210FD3DBE9}" type="datetimeFigureOut">
              <a:rPr lang="en-US" smtClean="0"/>
              <a:t>9/23/20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1CC330-7B3E-2442-B26C-40257A03EF2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E11401-D0EA-AE46-8527-8C210FD3DBE9}" type="datetimeFigureOut">
              <a:rPr lang="en-US" smtClean="0"/>
              <a:t>9/23/20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1CC330-7B3E-2442-B26C-40257A03EF2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E11401-D0EA-AE46-8527-8C210FD3DBE9}" type="datetimeFigureOut">
              <a:rPr lang="en-US" smtClean="0"/>
              <a:t>9/23/20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CC330-7B3E-2442-B26C-40257A03EF2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E11401-D0EA-AE46-8527-8C210FD3DBE9}" type="datetimeFigureOut">
              <a:rPr lang="en-US" smtClean="0"/>
              <a:t>9/23/20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CC330-7B3E-2442-B26C-40257A03EF2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E11401-D0EA-AE46-8527-8C210FD3DBE9}" type="datetimeFigureOut">
              <a:rPr lang="en-US" smtClean="0"/>
              <a:t>9/23/20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CC330-7B3E-2442-B26C-40257A03EF2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callerlabknowledge.org/north-shore-squares-zero.../" TargetMode="External"/><Relationship Id="rId2" Type="http://schemas.openxmlformats.org/officeDocument/2006/relationships/hyperlink" Target="http://brucetholmes.com/Becoming.html" TargetMode="External"/><Relationship Id="rId1" Type="http://schemas.openxmlformats.org/officeDocument/2006/relationships/slideLayout" Target="../slideLayouts/slideLayout2.xml"/><Relationship Id="rId4" Type="http://schemas.openxmlformats.org/officeDocument/2006/relationships/hyperlink" Target="https://www.northshoresquares.com/copy-of-alphabetical-club-50-videos"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13.pd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79339"/>
            <a:ext cx="7772400" cy="1171003"/>
          </a:xfrm>
        </p:spPr>
        <p:txBody>
          <a:bodyPr>
            <a:normAutofit fontScale="90000"/>
          </a:bodyPr>
          <a:lstStyle/>
          <a:p>
            <a:r>
              <a:rPr lang="en-US" dirty="0"/>
              <a:t>Starting A Square Dance Club</a:t>
            </a:r>
            <a:br>
              <a:rPr lang="en-US" dirty="0"/>
            </a:br>
            <a:br>
              <a:rPr lang="en-US" dirty="0"/>
            </a:br>
            <a:endParaRPr lang="en-US" dirty="0"/>
          </a:p>
        </p:txBody>
      </p:sp>
      <p:sp>
        <p:nvSpPr>
          <p:cNvPr id="3" name="Subtitle 2"/>
          <p:cNvSpPr>
            <a:spLocks noGrp="1"/>
          </p:cNvSpPr>
          <p:nvPr>
            <p:ph type="subTitle" idx="1"/>
          </p:nvPr>
        </p:nvSpPr>
        <p:spPr>
          <a:xfrm>
            <a:off x="685801" y="2160556"/>
            <a:ext cx="7772400" cy="3818132"/>
          </a:xfrm>
        </p:spPr>
        <p:txBody>
          <a:bodyPr>
            <a:normAutofit fontScale="85000" lnSpcReduction="10000"/>
          </a:bodyPr>
          <a:lstStyle/>
          <a:p>
            <a:pPr algn="l"/>
            <a:r>
              <a:rPr lang="en-US" dirty="0">
                <a:solidFill>
                  <a:schemeClr val="tx1"/>
                </a:solidFill>
              </a:rPr>
              <a:t>The first lessons which led up to North Shore Squares began in September 2016. Summer of 2017 a club was formed. At this moment the club has more than 90 members. So the club is growing at a time when some clubs are shrinking. I thought I’d share the beliefs that guided me in case they might help other clubs wanting to grow their membership. Square dancing is one of the best activities available to people. There's absolutely no need for it to be in decline. </a:t>
            </a:r>
          </a:p>
          <a:p>
            <a:endParaRPr lang="en-US" dirty="0"/>
          </a:p>
        </p:txBody>
      </p:sp>
      <p:pic>
        <p:nvPicPr>
          <p:cNvPr id="4" name="Picture 3" descr="CircularWaves.jpg"/>
          <p:cNvPicPr>
            <a:picLocks noChangeAspect="1"/>
          </p:cNvPicPr>
          <p:nvPr/>
        </p:nvPicPr>
        <p:blipFill>
          <a:blip r:embed="rId2"/>
          <a:stretch>
            <a:fillRect/>
          </a:stretch>
        </p:blipFill>
        <p:spPr>
          <a:xfrm>
            <a:off x="4242816" y="6102891"/>
            <a:ext cx="658368" cy="606552"/>
          </a:xfrm>
          <a:prstGeom prst="rect">
            <a:avLst/>
          </a:prstGeom>
        </p:spPr>
      </p:pic>
      <p:sp>
        <p:nvSpPr>
          <p:cNvPr id="5" name="Subtitle 2"/>
          <p:cNvSpPr txBox="1">
            <a:spLocks/>
          </p:cNvSpPr>
          <p:nvPr/>
        </p:nvSpPr>
        <p:spPr>
          <a:xfrm>
            <a:off x="685800" y="787485"/>
            <a:ext cx="7772400" cy="1397783"/>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rPr>
              <a:t>or</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rPr>
              <a:t>How to stop shooting ourselves in the foot</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Story</a:t>
            </a:r>
          </a:p>
        </p:txBody>
      </p:sp>
      <p:sp>
        <p:nvSpPr>
          <p:cNvPr id="3" name="Content Placeholder 2"/>
          <p:cNvSpPr>
            <a:spLocks noGrp="1"/>
          </p:cNvSpPr>
          <p:nvPr>
            <p:ph idx="1"/>
          </p:nvPr>
        </p:nvSpPr>
        <p:spPr>
          <a:xfrm>
            <a:off x="457200" y="1600200"/>
            <a:ext cx="8229600" cy="5104209"/>
          </a:xfrm>
        </p:spPr>
        <p:txBody>
          <a:bodyPr>
            <a:normAutofit/>
          </a:bodyPr>
          <a:lstStyle/>
          <a:p>
            <a:r>
              <a:rPr lang="en-US" dirty="0"/>
              <a:t>Took a square dance class when I was 11</a:t>
            </a:r>
          </a:p>
          <a:p>
            <a:r>
              <a:rPr lang="en-US" dirty="0"/>
              <a:t>Then the family moved east and the square dancing ended</a:t>
            </a:r>
          </a:p>
          <a:p>
            <a:r>
              <a:rPr lang="en-US" dirty="0"/>
              <a:t>In my early twenties I got involved in folk dancing</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Story</a:t>
            </a:r>
          </a:p>
        </p:txBody>
      </p:sp>
      <p:sp>
        <p:nvSpPr>
          <p:cNvPr id="3" name="Content Placeholder 2"/>
          <p:cNvSpPr>
            <a:spLocks noGrp="1"/>
          </p:cNvSpPr>
          <p:nvPr>
            <p:ph idx="1"/>
          </p:nvPr>
        </p:nvSpPr>
        <p:spPr>
          <a:xfrm>
            <a:off x="457200" y="1600200"/>
            <a:ext cx="8229600" cy="5104209"/>
          </a:xfrm>
        </p:spPr>
        <p:txBody>
          <a:bodyPr>
            <a:normAutofit/>
          </a:bodyPr>
          <a:lstStyle/>
          <a:p>
            <a:r>
              <a:rPr lang="en-US" dirty="0"/>
              <a:t>Took a square dance class when I was 11</a:t>
            </a:r>
          </a:p>
          <a:p>
            <a:r>
              <a:rPr lang="en-US" dirty="0"/>
              <a:t>Then the family moved east and the square dancing ended</a:t>
            </a:r>
          </a:p>
          <a:p>
            <a:r>
              <a:rPr lang="en-US" dirty="0"/>
              <a:t>In my early twenties I got involved in folk dancing</a:t>
            </a:r>
          </a:p>
          <a:p>
            <a:r>
              <a:rPr lang="en-US" dirty="0"/>
              <a:t>Within a couple of years I was teaching a Friday night class in Evanston</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Story</a:t>
            </a:r>
          </a:p>
        </p:txBody>
      </p:sp>
      <p:sp>
        <p:nvSpPr>
          <p:cNvPr id="3" name="Content Placeholder 2"/>
          <p:cNvSpPr>
            <a:spLocks noGrp="1"/>
          </p:cNvSpPr>
          <p:nvPr>
            <p:ph idx="1"/>
          </p:nvPr>
        </p:nvSpPr>
        <p:spPr>
          <a:xfrm>
            <a:off x="457200" y="1600200"/>
            <a:ext cx="8229600" cy="5104209"/>
          </a:xfrm>
        </p:spPr>
        <p:txBody>
          <a:bodyPr>
            <a:normAutofit/>
          </a:bodyPr>
          <a:lstStyle/>
          <a:p>
            <a:r>
              <a:rPr lang="en-US" dirty="0"/>
              <a:t>Took a square dance class when I was 11</a:t>
            </a:r>
          </a:p>
          <a:p>
            <a:r>
              <a:rPr lang="en-US" dirty="0"/>
              <a:t>Then the family moved east and the square dancing ended</a:t>
            </a:r>
          </a:p>
          <a:p>
            <a:r>
              <a:rPr lang="en-US" dirty="0"/>
              <a:t>In my early twenties I got involved in folk dancing</a:t>
            </a:r>
          </a:p>
          <a:p>
            <a:r>
              <a:rPr lang="en-US" dirty="0"/>
              <a:t>Within a couple of years I was teaching a Friday night class in Evanston</a:t>
            </a:r>
          </a:p>
          <a:p>
            <a:r>
              <a:rPr lang="en-US" dirty="0"/>
              <a:t>One Friday night a girl showed up</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Story</a:t>
            </a:r>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dirty="0"/>
              <a:t>Took a square dance class when I was 11</a:t>
            </a:r>
          </a:p>
          <a:p>
            <a:r>
              <a:rPr lang="en-US" dirty="0"/>
              <a:t>Then the family moved east and the square dancing ended</a:t>
            </a:r>
          </a:p>
          <a:p>
            <a:r>
              <a:rPr lang="en-US" dirty="0"/>
              <a:t>In my early twenties I got involved in folk dancing</a:t>
            </a:r>
          </a:p>
          <a:p>
            <a:r>
              <a:rPr lang="en-US" dirty="0"/>
              <a:t>Within a couple of years I was teaching a Friday night class in Evanston</a:t>
            </a:r>
          </a:p>
          <a:p>
            <a:r>
              <a:rPr lang="en-US" dirty="0"/>
              <a:t>One Friday night a girl showed up</a:t>
            </a:r>
          </a:p>
          <a:p>
            <a:r>
              <a:rPr lang="en-US" dirty="0"/>
              <a:t>You can imagine at least part of the rest of the story</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KDI</a:t>
            </a:r>
          </a:p>
        </p:txBody>
      </p:sp>
      <p:sp>
        <p:nvSpPr>
          <p:cNvPr id="3" name="Content Placeholder 2"/>
          <p:cNvSpPr>
            <a:spLocks noGrp="1"/>
          </p:cNvSpPr>
          <p:nvPr>
            <p:ph idx="1"/>
          </p:nvPr>
        </p:nvSpPr>
        <p:spPr/>
        <p:txBody>
          <a:bodyPr/>
          <a:lstStyle/>
          <a:p>
            <a:r>
              <a:rPr lang="en-US" dirty="0"/>
              <a:t>Kentucky Dance Institute – KDI</a:t>
            </a:r>
          </a:p>
          <a:p>
            <a:endParaRPr lang="en-US" dirty="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KDI</a:t>
            </a:r>
          </a:p>
        </p:txBody>
      </p:sp>
      <p:sp>
        <p:nvSpPr>
          <p:cNvPr id="3" name="Content Placeholder 2"/>
          <p:cNvSpPr>
            <a:spLocks noGrp="1"/>
          </p:cNvSpPr>
          <p:nvPr>
            <p:ph idx="1"/>
          </p:nvPr>
        </p:nvSpPr>
        <p:spPr/>
        <p:txBody>
          <a:bodyPr/>
          <a:lstStyle/>
          <a:p>
            <a:r>
              <a:rPr lang="en-US" dirty="0"/>
              <a:t>Kentucky Dance Institute – KDI</a:t>
            </a:r>
          </a:p>
          <a:p>
            <a:r>
              <a:rPr lang="en-US" dirty="0"/>
              <a:t>Unfortunately we were expected to square dance for an hour every day. I didn’t want to.</a:t>
            </a:r>
          </a:p>
          <a:p>
            <a:endParaRPr lang="en-US" dirty="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KDI</a:t>
            </a:r>
          </a:p>
        </p:txBody>
      </p:sp>
      <p:sp>
        <p:nvSpPr>
          <p:cNvPr id="3" name="Content Placeholder 2"/>
          <p:cNvSpPr>
            <a:spLocks noGrp="1"/>
          </p:cNvSpPr>
          <p:nvPr>
            <p:ph idx="1"/>
          </p:nvPr>
        </p:nvSpPr>
        <p:spPr/>
        <p:txBody>
          <a:bodyPr/>
          <a:lstStyle/>
          <a:p>
            <a:r>
              <a:rPr lang="en-US" dirty="0"/>
              <a:t>Kentucky Dance Institute – KDI</a:t>
            </a:r>
          </a:p>
          <a:p>
            <a:r>
              <a:rPr lang="en-US" dirty="0"/>
              <a:t>Unfortunately we were expected to square dance for an hour every day. I didn’t want to.</a:t>
            </a:r>
          </a:p>
          <a:p>
            <a:r>
              <a:rPr lang="en-US" dirty="0"/>
              <a:t>Why? I had loved square dancing. Why did I think it was stupid and for hicks?</a:t>
            </a:r>
          </a:p>
          <a:p>
            <a:endParaRPr lang="en-US" dirty="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KDI</a:t>
            </a:r>
          </a:p>
        </p:txBody>
      </p:sp>
      <p:sp>
        <p:nvSpPr>
          <p:cNvPr id="3" name="Content Placeholder 2"/>
          <p:cNvSpPr>
            <a:spLocks noGrp="1"/>
          </p:cNvSpPr>
          <p:nvPr>
            <p:ph idx="1"/>
          </p:nvPr>
        </p:nvSpPr>
        <p:spPr/>
        <p:txBody>
          <a:bodyPr/>
          <a:lstStyle/>
          <a:p>
            <a:r>
              <a:rPr lang="en-US" dirty="0"/>
              <a:t>Kentucky Dance Institute – KDI</a:t>
            </a:r>
          </a:p>
          <a:p>
            <a:r>
              <a:rPr lang="en-US" dirty="0"/>
              <a:t>Unfortunately we were expected to square dance for an hour every day. I didn’t want to.</a:t>
            </a:r>
          </a:p>
          <a:p>
            <a:r>
              <a:rPr lang="en-US" dirty="0"/>
              <a:t>Why? I had loved square dancing. Why did I think it was stupid and for hicks?</a:t>
            </a:r>
          </a:p>
          <a:p>
            <a:r>
              <a:rPr lang="en-US" dirty="0"/>
              <a:t>I had forgotten that I’d ever square danced and instead picked up the general consensus about square dancing.</a:t>
            </a:r>
          </a:p>
          <a:p>
            <a:endParaRPr lang="en-US" dirty="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8399"/>
          </a:xfrm>
        </p:spPr>
        <p:txBody>
          <a:bodyPr>
            <a:normAutofit fontScale="90000"/>
          </a:bodyPr>
          <a:lstStyle/>
          <a:p>
            <a:endParaRPr lang="en-US" dirty="0"/>
          </a:p>
        </p:txBody>
      </p:sp>
      <p:pic>
        <p:nvPicPr>
          <p:cNvPr id="4" name="Content Placeholder 3" descr="square_dance_logo.jpg"/>
          <p:cNvPicPr>
            <a:picLocks noGrp="1" noChangeAspect="1"/>
          </p:cNvPicPr>
          <p:nvPr>
            <p:ph idx="1"/>
          </p:nvPr>
        </p:nvPicPr>
        <p:blipFill>
          <a:blip r:embed="rId3"/>
          <a:srcRect l="-67597" r="-67597"/>
          <a:stretch>
            <a:fillRect/>
          </a:stretch>
        </p:blipFill>
        <p:spPr>
          <a:xfrm>
            <a:off x="457200" y="841144"/>
            <a:ext cx="8229600" cy="5285019"/>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Minnie Pearl</a:t>
            </a:r>
          </a:p>
        </p:txBody>
      </p:sp>
      <p:pic>
        <p:nvPicPr>
          <p:cNvPr id="5" name="Content Placeholder 4" descr="hqdefault01.jpg"/>
          <p:cNvPicPr>
            <a:picLocks noGrp="1" noChangeAspect="1"/>
          </p:cNvPicPr>
          <p:nvPr>
            <p:ph idx="1"/>
          </p:nvPr>
        </p:nvPicPr>
        <p:blipFill>
          <a:blip r:embed="rId3"/>
          <a:srcRect l="-18187" r="-18187"/>
          <a:stretch>
            <a:fillRect/>
          </a:stretch>
        </p:blip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8158"/>
            <a:ext cx="8229600" cy="1772998"/>
          </a:xfrm>
        </p:spPr>
        <p:txBody>
          <a:bodyPr>
            <a:noAutofit/>
          </a:bodyPr>
          <a:lstStyle/>
          <a:p>
            <a:r>
              <a:rPr lang="en-US" sz="9600" dirty="0"/>
              <a:t>8%</a:t>
            </a:r>
          </a:p>
        </p:txBody>
      </p:sp>
      <p:sp>
        <p:nvSpPr>
          <p:cNvPr id="3" name="Content Placeholder 2"/>
          <p:cNvSpPr>
            <a:spLocks noGrp="1"/>
          </p:cNvSpPr>
          <p:nvPr>
            <p:ph idx="1"/>
          </p:nvPr>
        </p:nvSpPr>
        <p:spPr>
          <a:xfrm>
            <a:off x="457200" y="3009974"/>
            <a:ext cx="8229600" cy="3116188"/>
          </a:xfrm>
        </p:spPr>
        <p:txBody>
          <a:bodyPr>
            <a:normAutofit/>
          </a:bodyPr>
          <a:lstStyle/>
          <a:p>
            <a:pPr algn="ctr">
              <a:buNone/>
            </a:pPr>
            <a:endParaRPr lang="en-US" sz="7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Johnny, Minnie &amp; Glen</a:t>
            </a:r>
          </a:p>
        </p:txBody>
      </p:sp>
      <p:pic>
        <p:nvPicPr>
          <p:cNvPr id="5" name="Content Placeholder 4" descr="hqdefault.jpg"/>
          <p:cNvPicPr>
            <a:picLocks noGrp="1" noChangeAspect="1"/>
          </p:cNvPicPr>
          <p:nvPr>
            <p:ph idx="1"/>
          </p:nvPr>
        </p:nvPicPr>
        <p:blipFill>
          <a:blip r:embed="rId3"/>
          <a:srcRect l="-18187" r="-18187"/>
          <a:stretch>
            <a:fillRect/>
          </a:stretch>
        </p:blip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the show was</a:t>
            </a:r>
          </a:p>
        </p:txBody>
      </p:sp>
      <p:pic>
        <p:nvPicPr>
          <p:cNvPr id="4" name="Content Placeholder 3" descr="HeeHawLogo.jpg"/>
          <p:cNvPicPr>
            <a:picLocks noGrp="1" noChangeAspect="1"/>
          </p:cNvPicPr>
          <p:nvPr>
            <p:ph idx="1"/>
          </p:nvPr>
        </p:nvPicPr>
        <p:blipFill>
          <a:blip r:embed="rId2"/>
          <a:srcRect l="-19459" r="-19459"/>
          <a:stretch>
            <a:fillRect/>
          </a:stretch>
        </p:blipFill>
        <p:spPr>
          <a:xfrm>
            <a:off x="457200" y="1624941"/>
            <a:ext cx="8229600" cy="4525963"/>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Teresa Russell</a:t>
            </a:r>
          </a:p>
        </p:txBody>
      </p:sp>
      <p:pic>
        <p:nvPicPr>
          <p:cNvPr id="6" name="Content Placeholder 5" descr="TeresaRussell.jpg"/>
          <p:cNvPicPr>
            <a:picLocks noGrp="1" noChangeAspect="1"/>
          </p:cNvPicPr>
          <p:nvPr>
            <p:ph idx="1"/>
          </p:nvPr>
        </p:nvPicPr>
        <p:blipFill>
          <a:blip r:embed="rId3"/>
          <a:srcRect l="-167187" r="-167187"/>
          <a:stretch>
            <a:fillRect/>
          </a:stretch>
        </p:blip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9161"/>
          </a:xfrm>
        </p:spPr>
        <p:txBody>
          <a:bodyPr/>
          <a:lstStyle/>
          <a:p>
            <a:r>
              <a:rPr lang="en-US" dirty="0"/>
              <a:t>KDI continued</a:t>
            </a:r>
          </a:p>
        </p:txBody>
      </p:sp>
      <p:sp>
        <p:nvSpPr>
          <p:cNvPr id="3" name="Content Placeholder 2"/>
          <p:cNvSpPr>
            <a:spLocks noGrp="1"/>
          </p:cNvSpPr>
          <p:nvPr>
            <p:ph idx="1"/>
          </p:nvPr>
        </p:nvSpPr>
        <p:spPr>
          <a:xfrm>
            <a:off x="457200" y="1261715"/>
            <a:ext cx="8229600" cy="5327243"/>
          </a:xfrm>
        </p:spPr>
        <p:txBody>
          <a:bodyPr>
            <a:normAutofit/>
          </a:bodyPr>
          <a:lstStyle/>
          <a:p>
            <a:r>
              <a:rPr lang="en-US" dirty="0"/>
              <a:t>We square danced all week and had a blast</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9161"/>
          </a:xfrm>
        </p:spPr>
        <p:txBody>
          <a:bodyPr/>
          <a:lstStyle/>
          <a:p>
            <a:r>
              <a:rPr lang="en-US" dirty="0"/>
              <a:t>KDI continued</a:t>
            </a:r>
          </a:p>
        </p:txBody>
      </p:sp>
      <p:sp>
        <p:nvSpPr>
          <p:cNvPr id="3" name="Content Placeholder 2"/>
          <p:cNvSpPr>
            <a:spLocks noGrp="1"/>
          </p:cNvSpPr>
          <p:nvPr>
            <p:ph idx="1"/>
          </p:nvPr>
        </p:nvSpPr>
        <p:spPr>
          <a:xfrm>
            <a:off x="457200" y="1261715"/>
            <a:ext cx="8229600" cy="5327243"/>
          </a:xfrm>
        </p:spPr>
        <p:txBody>
          <a:bodyPr>
            <a:normAutofit/>
          </a:bodyPr>
          <a:lstStyle/>
          <a:p>
            <a:r>
              <a:rPr lang="en-US" dirty="0"/>
              <a:t>We square danced all week and had a blast</a:t>
            </a:r>
          </a:p>
          <a:p>
            <a:r>
              <a:rPr lang="en-US" dirty="0"/>
              <a:t>When we got home, should we take lessons?</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9161"/>
          </a:xfrm>
        </p:spPr>
        <p:txBody>
          <a:bodyPr/>
          <a:lstStyle/>
          <a:p>
            <a:r>
              <a:rPr lang="en-US" dirty="0"/>
              <a:t>KDI continued</a:t>
            </a:r>
          </a:p>
        </p:txBody>
      </p:sp>
      <p:sp>
        <p:nvSpPr>
          <p:cNvPr id="3" name="Content Placeholder 2"/>
          <p:cNvSpPr>
            <a:spLocks noGrp="1"/>
          </p:cNvSpPr>
          <p:nvPr>
            <p:ph idx="1"/>
          </p:nvPr>
        </p:nvSpPr>
        <p:spPr>
          <a:xfrm>
            <a:off x="457200" y="1261715"/>
            <a:ext cx="8229600" cy="5327243"/>
          </a:xfrm>
        </p:spPr>
        <p:txBody>
          <a:bodyPr>
            <a:normAutofit/>
          </a:bodyPr>
          <a:lstStyle/>
          <a:p>
            <a:r>
              <a:rPr lang="en-US" dirty="0"/>
              <a:t>We square danced all week and had a blast</a:t>
            </a:r>
          </a:p>
          <a:p>
            <a:r>
              <a:rPr lang="en-US" dirty="0"/>
              <a:t>When we got home, should we take lessons?</a:t>
            </a:r>
          </a:p>
          <a:p>
            <a:r>
              <a:rPr lang="en-US" dirty="0"/>
              <a:t>Crinolines?</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9161"/>
          </a:xfrm>
        </p:spPr>
        <p:txBody>
          <a:bodyPr/>
          <a:lstStyle/>
          <a:p>
            <a:r>
              <a:rPr lang="en-US" dirty="0"/>
              <a:t>KDI continued</a:t>
            </a:r>
          </a:p>
        </p:txBody>
      </p:sp>
      <p:sp>
        <p:nvSpPr>
          <p:cNvPr id="3" name="Content Placeholder 2"/>
          <p:cNvSpPr>
            <a:spLocks noGrp="1"/>
          </p:cNvSpPr>
          <p:nvPr>
            <p:ph idx="1"/>
          </p:nvPr>
        </p:nvSpPr>
        <p:spPr>
          <a:xfrm>
            <a:off x="457200" y="1261715"/>
            <a:ext cx="8229600" cy="5327243"/>
          </a:xfrm>
        </p:spPr>
        <p:txBody>
          <a:bodyPr>
            <a:normAutofit/>
          </a:bodyPr>
          <a:lstStyle/>
          <a:p>
            <a:r>
              <a:rPr lang="en-US" dirty="0"/>
              <a:t>We square danced all week and had a blast</a:t>
            </a:r>
          </a:p>
          <a:p>
            <a:r>
              <a:rPr lang="en-US" dirty="0"/>
              <a:t>When we got home, should we take lessons?</a:t>
            </a:r>
          </a:p>
          <a:p>
            <a:r>
              <a:rPr lang="en-US" dirty="0"/>
              <a:t>Crinolines?</a:t>
            </a:r>
          </a:p>
          <a:p>
            <a:r>
              <a:rPr lang="en-US" dirty="0"/>
              <a:t>Took lessons with Fascinating Singles</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9161"/>
          </a:xfrm>
        </p:spPr>
        <p:txBody>
          <a:bodyPr/>
          <a:lstStyle/>
          <a:p>
            <a:r>
              <a:rPr lang="en-US" dirty="0"/>
              <a:t>KDI continued</a:t>
            </a:r>
          </a:p>
        </p:txBody>
      </p:sp>
      <p:sp>
        <p:nvSpPr>
          <p:cNvPr id="3" name="Content Placeholder 2"/>
          <p:cNvSpPr>
            <a:spLocks noGrp="1"/>
          </p:cNvSpPr>
          <p:nvPr>
            <p:ph idx="1"/>
          </p:nvPr>
        </p:nvSpPr>
        <p:spPr>
          <a:xfrm>
            <a:off x="457200" y="1261715"/>
            <a:ext cx="8229600" cy="5327243"/>
          </a:xfrm>
        </p:spPr>
        <p:txBody>
          <a:bodyPr>
            <a:normAutofit/>
          </a:bodyPr>
          <a:lstStyle/>
          <a:p>
            <a:r>
              <a:rPr lang="en-US" dirty="0"/>
              <a:t>We square danced all week and had a blast</a:t>
            </a:r>
          </a:p>
          <a:p>
            <a:r>
              <a:rPr lang="en-US" dirty="0"/>
              <a:t>When we got home, should we take lessons?</a:t>
            </a:r>
          </a:p>
          <a:p>
            <a:r>
              <a:rPr lang="en-US" dirty="0"/>
              <a:t>Crinolines?</a:t>
            </a:r>
          </a:p>
          <a:p>
            <a:r>
              <a:rPr lang="en-US" dirty="0"/>
              <a:t>After a few years we were doing C1 in a private home</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9161"/>
          </a:xfrm>
        </p:spPr>
        <p:txBody>
          <a:bodyPr/>
          <a:lstStyle/>
          <a:p>
            <a:r>
              <a:rPr lang="en-US" dirty="0"/>
              <a:t>KDI continued</a:t>
            </a:r>
          </a:p>
        </p:txBody>
      </p:sp>
      <p:sp>
        <p:nvSpPr>
          <p:cNvPr id="3" name="Content Placeholder 2"/>
          <p:cNvSpPr>
            <a:spLocks noGrp="1"/>
          </p:cNvSpPr>
          <p:nvPr>
            <p:ph idx="1"/>
          </p:nvPr>
        </p:nvSpPr>
        <p:spPr>
          <a:xfrm>
            <a:off x="457200" y="1261715"/>
            <a:ext cx="8229600" cy="5327243"/>
          </a:xfrm>
        </p:spPr>
        <p:txBody>
          <a:bodyPr>
            <a:normAutofit/>
          </a:bodyPr>
          <a:lstStyle/>
          <a:p>
            <a:r>
              <a:rPr lang="en-US" dirty="0"/>
              <a:t>We square danced all week and had a blast</a:t>
            </a:r>
          </a:p>
          <a:p>
            <a:r>
              <a:rPr lang="en-US" dirty="0"/>
              <a:t>When we got home, should we take lessons?</a:t>
            </a:r>
          </a:p>
          <a:p>
            <a:r>
              <a:rPr lang="en-US" dirty="0"/>
              <a:t>Crinolines?</a:t>
            </a:r>
          </a:p>
          <a:p>
            <a:r>
              <a:rPr lang="en-US" dirty="0"/>
              <a:t>After a few years we were doing C1 in a private home</a:t>
            </a:r>
          </a:p>
          <a:p>
            <a:r>
              <a:rPr lang="en-US" dirty="0"/>
              <a:t>By now we were married</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9161"/>
          </a:xfrm>
        </p:spPr>
        <p:txBody>
          <a:bodyPr/>
          <a:lstStyle/>
          <a:p>
            <a:r>
              <a:rPr lang="en-US" dirty="0"/>
              <a:t>KDI continued</a:t>
            </a:r>
          </a:p>
        </p:txBody>
      </p:sp>
      <p:sp>
        <p:nvSpPr>
          <p:cNvPr id="3" name="Content Placeholder 2"/>
          <p:cNvSpPr>
            <a:spLocks noGrp="1"/>
          </p:cNvSpPr>
          <p:nvPr>
            <p:ph idx="1"/>
          </p:nvPr>
        </p:nvSpPr>
        <p:spPr>
          <a:xfrm>
            <a:off x="457200" y="1261715"/>
            <a:ext cx="8229600" cy="5327243"/>
          </a:xfrm>
        </p:spPr>
        <p:txBody>
          <a:bodyPr>
            <a:normAutofit/>
          </a:bodyPr>
          <a:lstStyle/>
          <a:p>
            <a:r>
              <a:rPr lang="en-US" dirty="0"/>
              <a:t>We square danced all week and had a blast</a:t>
            </a:r>
          </a:p>
          <a:p>
            <a:r>
              <a:rPr lang="en-US" dirty="0"/>
              <a:t>When we got home, should we take lessons?</a:t>
            </a:r>
          </a:p>
          <a:p>
            <a:r>
              <a:rPr lang="en-US" dirty="0"/>
              <a:t>Crinolines?</a:t>
            </a:r>
          </a:p>
          <a:p>
            <a:r>
              <a:rPr lang="en-US" dirty="0"/>
              <a:t>After a few years we were doing C1 in a private home</a:t>
            </a:r>
          </a:p>
          <a:p>
            <a:r>
              <a:rPr lang="en-US" dirty="0"/>
              <a:t>By now we were married</a:t>
            </a:r>
          </a:p>
          <a:p>
            <a:r>
              <a:rPr lang="en-US" dirty="0"/>
              <a:t>A child showed up. We’d carry the kid as we danced. More kids. The kids got heavier. A small scandal. The group disbanded.</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8158"/>
            <a:ext cx="8229600" cy="1772998"/>
          </a:xfrm>
        </p:spPr>
        <p:txBody>
          <a:bodyPr>
            <a:noAutofit/>
          </a:bodyPr>
          <a:lstStyle/>
          <a:p>
            <a:r>
              <a:rPr lang="en-US" sz="9600" dirty="0"/>
              <a:t>8%</a:t>
            </a:r>
          </a:p>
        </p:txBody>
      </p:sp>
      <p:sp>
        <p:nvSpPr>
          <p:cNvPr id="3" name="Content Placeholder 2"/>
          <p:cNvSpPr>
            <a:spLocks noGrp="1"/>
          </p:cNvSpPr>
          <p:nvPr>
            <p:ph idx="1"/>
          </p:nvPr>
        </p:nvSpPr>
        <p:spPr>
          <a:xfrm>
            <a:off x="457200" y="3009974"/>
            <a:ext cx="8229600" cy="3116188"/>
          </a:xfrm>
        </p:spPr>
        <p:txBody>
          <a:bodyPr>
            <a:normAutofit/>
          </a:bodyPr>
          <a:lstStyle/>
          <a:p>
            <a:pPr algn="ctr">
              <a:buNone/>
            </a:pPr>
            <a:r>
              <a:rPr lang="en-US" sz="7200" dirty="0"/>
              <a:t>Our annual decline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Lost Years</a:t>
            </a:r>
          </a:p>
        </p:txBody>
      </p:sp>
      <p:sp>
        <p:nvSpPr>
          <p:cNvPr id="3" name="Content Placeholder 2"/>
          <p:cNvSpPr>
            <a:spLocks noGrp="1"/>
          </p:cNvSpPr>
          <p:nvPr>
            <p:ph idx="1"/>
          </p:nvPr>
        </p:nvSpPr>
        <p:spPr>
          <a:xfrm>
            <a:off x="457200" y="1417638"/>
            <a:ext cx="8229600" cy="5004498"/>
          </a:xfrm>
        </p:spPr>
        <p:txBody>
          <a:bodyPr/>
          <a:lstStyle/>
          <a:p>
            <a:r>
              <a:rPr lang="en-US" dirty="0"/>
              <a:t>The wife and I stopped dancing.</a:t>
            </a:r>
          </a:p>
          <a:p>
            <a:endParaRPr lang="en-US" dirty="0"/>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Lost Years</a:t>
            </a:r>
          </a:p>
        </p:txBody>
      </p:sp>
      <p:sp>
        <p:nvSpPr>
          <p:cNvPr id="3" name="Content Placeholder 2"/>
          <p:cNvSpPr>
            <a:spLocks noGrp="1"/>
          </p:cNvSpPr>
          <p:nvPr>
            <p:ph idx="1"/>
          </p:nvPr>
        </p:nvSpPr>
        <p:spPr>
          <a:xfrm>
            <a:off x="457200" y="1417638"/>
            <a:ext cx="8229600" cy="5055869"/>
          </a:xfrm>
        </p:spPr>
        <p:txBody>
          <a:bodyPr/>
          <a:lstStyle/>
          <a:p>
            <a:r>
              <a:rPr lang="en-US" dirty="0"/>
              <a:t>The wife and I stopped dancing.</a:t>
            </a:r>
          </a:p>
          <a:p>
            <a:r>
              <a:rPr lang="en-US" dirty="0"/>
              <a:t>A decade later the wife fell in love with someone else.</a:t>
            </a:r>
          </a:p>
          <a:p>
            <a:endParaRPr lang="en-US" dirty="0"/>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Lost Years</a:t>
            </a:r>
          </a:p>
        </p:txBody>
      </p:sp>
      <p:sp>
        <p:nvSpPr>
          <p:cNvPr id="3" name="Content Placeholder 2"/>
          <p:cNvSpPr>
            <a:spLocks noGrp="1"/>
          </p:cNvSpPr>
          <p:nvPr>
            <p:ph idx="1"/>
          </p:nvPr>
        </p:nvSpPr>
        <p:spPr>
          <a:xfrm>
            <a:off x="457200" y="1417638"/>
            <a:ext cx="8229600" cy="5055869"/>
          </a:xfrm>
        </p:spPr>
        <p:txBody>
          <a:bodyPr>
            <a:normAutofit/>
          </a:bodyPr>
          <a:lstStyle/>
          <a:p>
            <a:r>
              <a:rPr lang="en-US" dirty="0"/>
              <a:t>The wife and I stopped dancing.</a:t>
            </a:r>
          </a:p>
          <a:p>
            <a:r>
              <a:rPr lang="en-US" dirty="0"/>
              <a:t>A decade later the wife fell in love with someone else.</a:t>
            </a:r>
          </a:p>
          <a:p>
            <a:r>
              <a:rPr lang="en-US" dirty="0"/>
              <a:t>A year later I met someone new at English Country Dancing.</a:t>
            </a:r>
          </a:p>
          <a:p>
            <a:endParaRPr lang="en-US" dirty="0"/>
          </a:p>
          <a:p>
            <a:endParaRPr lang="en-US" dirty="0"/>
          </a:p>
        </p:txBody>
      </p:sp>
    </p:spTree>
    <p:extLst>
      <p:ext uri="{BB962C8B-B14F-4D97-AF65-F5344CB8AC3E}">
        <p14:creationId xmlns:p14="http://schemas.microsoft.com/office/powerpoint/2010/main" val="9948793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Lost Years</a:t>
            </a:r>
          </a:p>
        </p:txBody>
      </p:sp>
      <p:sp>
        <p:nvSpPr>
          <p:cNvPr id="3" name="Content Placeholder 2"/>
          <p:cNvSpPr>
            <a:spLocks noGrp="1"/>
          </p:cNvSpPr>
          <p:nvPr>
            <p:ph idx="1"/>
          </p:nvPr>
        </p:nvSpPr>
        <p:spPr>
          <a:xfrm>
            <a:off x="457200" y="1417638"/>
            <a:ext cx="8229600" cy="5055869"/>
          </a:xfrm>
        </p:spPr>
        <p:txBody>
          <a:bodyPr>
            <a:normAutofit/>
          </a:bodyPr>
          <a:lstStyle/>
          <a:p>
            <a:r>
              <a:rPr lang="en-US" dirty="0"/>
              <a:t>The wife and I stopped dancing.</a:t>
            </a:r>
          </a:p>
          <a:p>
            <a:r>
              <a:rPr lang="en-US" dirty="0"/>
              <a:t>A decade later the wife fell in love with someone else.</a:t>
            </a:r>
          </a:p>
          <a:p>
            <a:r>
              <a:rPr lang="en-US" dirty="0"/>
              <a:t>A year later I met someone new at English Country Dancing.</a:t>
            </a:r>
          </a:p>
          <a:p>
            <a:r>
              <a:rPr lang="en-US" dirty="0"/>
              <a:t>We spent a year doing barn dancing (contra).</a:t>
            </a:r>
          </a:p>
          <a:p>
            <a:endParaRPr lang="en-US" dirty="0"/>
          </a:p>
          <a:p>
            <a:endParaRPr lang="en-US" dirty="0"/>
          </a:p>
        </p:txBody>
      </p:sp>
    </p:spTree>
    <p:extLst>
      <p:ext uri="{BB962C8B-B14F-4D97-AF65-F5344CB8AC3E}">
        <p14:creationId xmlns:p14="http://schemas.microsoft.com/office/powerpoint/2010/main" val="354322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Lost Years</a:t>
            </a:r>
          </a:p>
        </p:txBody>
      </p:sp>
      <p:sp>
        <p:nvSpPr>
          <p:cNvPr id="3" name="Content Placeholder 2"/>
          <p:cNvSpPr>
            <a:spLocks noGrp="1"/>
          </p:cNvSpPr>
          <p:nvPr>
            <p:ph idx="1"/>
          </p:nvPr>
        </p:nvSpPr>
        <p:spPr>
          <a:xfrm>
            <a:off x="457200" y="1417638"/>
            <a:ext cx="8229600" cy="5055869"/>
          </a:xfrm>
        </p:spPr>
        <p:txBody>
          <a:bodyPr>
            <a:normAutofit/>
          </a:bodyPr>
          <a:lstStyle/>
          <a:p>
            <a:r>
              <a:rPr lang="en-US" dirty="0"/>
              <a:t>The wife and I stopped dancing.</a:t>
            </a:r>
          </a:p>
          <a:p>
            <a:r>
              <a:rPr lang="en-US" dirty="0"/>
              <a:t>A decade later the wife fell in love with someone else.</a:t>
            </a:r>
          </a:p>
          <a:p>
            <a:r>
              <a:rPr lang="en-US" dirty="0"/>
              <a:t>A year later I met someone new at English Country Dancing.</a:t>
            </a:r>
          </a:p>
          <a:p>
            <a:r>
              <a:rPr lang="en-US" dirty="0"/>
              <a:t>We spent a year doing barn dancing (contra).</a:t>
            </a:r>
          </a:p>
          <a:p>
            <a:r>
              <a:rPr lang="en-US" dirty="0"/>
              <a:t>And then she asked the question.</a:t>
            </a:r>
          </a:p>
          <a:p>
            <a:endParaRPr lang="en-US" dirty="0"/>
          </a:p>
          <a:p>
            <a:endParaRPr lang="en-US" dirty="0"/>
          </a:p>
        </p:txBody>
      </p:sp>
    </p:spTree>
    <p:extLst>
      <p:ext uri="{BB962C8B-B14F-4D97-AF65-F5344CB8AC3E}">
        <p14:creationId xmlns:p14="http://schemas.microsoft.com/office/powerpoint/2010/main" val="966971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Lost Years</a:t>
            </a:r>
          </a:p>
        </p:txBody>
      </p:sp>
      <p:sp>
        <p:nvSpPr>
          <p:cNvPr id="3" name="Content Placeholder 2"/>
          <p:cNvSpPr>
            <a:spLocks noGrp="1"/>
          </p:cNvSpPr>
          <p:nvPr>
            <p:ph idx="1"/>
          </p:nvPr>
        </p:nvSpPr>
        <p:spPr>
          <a:xfrm>
            <a:off x="457200" y="1417638"/>
            <a:ext cx="8229600" cy="5055869"/>
          </a:xfrm>
        </p:spPr>
        <p:txBody>
          <a:bodyPr>
            <a:normAutofit/>
          </a:bodyPr>
          <a:lstStyle/>
          <a:p>
            <a:r>
              <a:rPr lang="en-US" dirty="0"/>
              <a:t>The wife and I stopped dancing.</a:t>
            </a:r>
          </a:p>
          <a:p>
            <a:r>
              <a:rPr lang="en-US" dirty="0"/>
              <a:t>A decade later the wife fell in love with someone else.</a:t>
            </a:r>
          </a:p>
          <a:p>
            <a:r>
              <a:rPr lang="en-US" dirty="0"/>
              <a:t>A year later I met someone new at English Country Dancing.</a:t>
            </a:r>
          </a:p>
          <a:p>
            <a:r>
              <a:rPr lang="en-US" dirty="0"/>
              <a:t>We spent a year doing barn dancing (contra).</a:t>
            </a:r>
          </a:p>
          <a:p>
            <a:r>
              <a:rPr lang="en-US" dirty="0"/>
              <a:t>And then she asked the question.</a:t>
            </a:r>
          </a:p>
          <a:p>
            <a:r>
              <a:rPr lang="en-US" dirty="0"/>
              <a:t>After 9 months of lessons – 2011 Detroit National</a:t>
            </a:r>
          </a:p>
          <a:p>
            <a:endParaRPr lang="en-US" dirty="0"/>
          </a:p>
          <a:p>
            <a:endParaRPr lang="en-US" dirty="0"/>
          </a:p>
          <a:p>
            <a:endParaRPr lang="en-US" dirty="0"/>
          </a:p>
        </p:txBody>
      </p:sp>
    </p:spTree>
    <p:extLst>
      <p:ext uri="{BB962C8B-B14F-4D97-AF65-F5344CB8AC3E}">
        <p14:creationId xmlns:p14="http://schemas.microsoft.com/office/powerpoint/2010/main" val="26260315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Lost Years</a:t>
            </a:r>
          </a:p>
        </p:txBody>
      </p:sp>
      <p:sp>
        <p:nvSpPr>
          <p:cNvPr id="3" name="Content Placeholder 2"/>
          <p:cNvSpPr>
            <a:spLocks noGrp="1"/>
          </p:cNvSpPr>
          <p:nvPr>
            <p:ph idx="1"/>
          </p:nvPr>
        </p:nvSpPr>
        <p:spPr>
          <a:xfrm>
            <a:off x="457200" y="1600200"/>
            <a:ext cx="8229600" cy="5088276"/>
          </a:xfrm>
        </p:spPr>
        <p:txBody>
          <a:bodyPr>
            <a:normAutofit/>
          </a:bodyPr>
          <a:lstStyle/>
          <a:p>
            <a:r>
              <a:rPr lang="en-US" dirty="0"/>
              <a:t>The wife and I stopped dancing.</a:t>
            </a:r>
          </a:p>
          <a:p>
            <a:r>
              <a:rPr lang="en-US" dirty="0"/>
              <a:t>A decade later the wife fell in love with someone else.</a:t>
            </a:r>
          </a:p>
          <a:p>
            <a:r>
              <a:rPr lang="en-US" dirty="0"/>
              <a:t>A year later I met someone new at English Country Dancing.</a:t>
            </a:r>
          </a:p>
          <a:p>
            <a:r>
              <a:rPr lang="en-US" dirty="0"/>
              <a:t>We spent a year doing barn dancing (contra).</a:t>
            </a:r>
          </a:p>
          <a:p>
            <a:r>
              <a:rPr lang="en-US" dirty="0"/>
              <a:t>And then she asked the question.</a:t>
            </a:r>
          </a:p>
          <a:p>
            <a:r>
              <a:rPr lang="en-US" dirty="0"/>
              <a:t>After 9 months of lessons – Detroit National</a:t>
            </a:r>
          </a:p>
          <a:p>
            <a:r>
              <a:rPr lang="en-US" dirty="0"/>
              <a:t>Thursday morning</a:t>
            </a:r>
          </a:p>
          <a:p>
            <a:endParaRPr lang="en-US" dirty="0"/>
          </a:p>
          <a:p>
            <a:endParaRPr lang="en-US" dirty="0"/>
          </a:p>
        </p:txBody>
      </p:sp>
    </p:spTree>
    <p:extLst>
      <p:ext uri="{BB962C8B-B14F-4D97-AF65-F5344CB8AC3E}">
        <p14:creationId xmlns:p14="http://schemas.microsoft.com/office/powerpoint/2010/main" val="3072451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With Square Dancing</a:t>
            </a:r>
          </a:p>
        </p:txBody>
      </p:sp>
      <p:sp>
        <p:nvSpPr>
          <p:cNvPr id="3" name="Content Placeholder 2"/>
          <p:cNvSpPr>
            <a:spLocks noGrp="1"/>
          </p:cNvSpPr>
          <p:nvPr>
            <p:ph idx="1"/>
          </p:nvPr>
        </p:nvSpPr>
        <p:spPr>
          <a:xfrm>
            <a:off x="272155" y="1600200"/>
            <a:ext cx="8577009" cy="4525963"/>
          </a:xfrm>
        </p:spPr>
        <p:txBody>
          <a:bodyPr>
            <a:normAutofit lnSpcReduction="10000"/>
          </a:bodyPr>
          <a:lstStyle/>
          <a:p>
            <a:r>
              <a:rPr lang="en-US" dirty="0"/>
              <a:t>Terrible Image</a:t>
            </a:r>
          </a:p>
          <a:p>
            <a:r>
              <a:rPr lang="en-US" dirty="0"/>
              <a:t>You only get to start lessons in September</a:t>
            </a:r>
          </a:p>
          <a:p>
            <a:r>
              <a:rPr lang="en-US" dirty="0"/>
              <a:t>Lessons take too long. These days 9 months is FOREVER!</a:t>
            </a:r>
          </a:p>
          <a:p>
            <a:r>
              <a:rPr lang="en-US" dirty="0"/>
              <a:t>Hard to learn</a:t>
            </a:r>
          </a:p>
          <a:p>
            <a:pPr lvl="1"/>
            <a:r>
              <a:rPr lang="en-US" dirty="0"/>
              <a:t>20% can’t</a:t>
            </a:r>
          </a:p>
          <a:p>
            <a:pPr lvl="1"/>
            <a:r>
              <a:rPr lang="en-US" dirty="0"/>
              <a:t>20% have a very hard time of it</a:t>
            </a:r>
          </a:p>
          <a:p>
            <a:pPr lvl="1"/>
            <a:r>
              <a:rPr lang="en-US" dirty="0"/>
              <a:t>20% are your all-stars</a:t>
            </a:r>
          </a:p>
          <a:p>
            <a:pPr lvl="1"/>
            <a:r>
              <a:rPr lang="en-US" dirty="0"/>
              <a:t>40% will succeed </a:t>
            </a:r>
            <a:r>
              <a:rPr lang="en-US" b="1" i="1" dirty="0"/>
              <a:t>if given enough time</a:t>
            </a:r>
          </a:p>
          <a:p>
            <a:pPr lvl="1"/>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But We Don’t Give Them Enough Time</a:t>
            </a:r>
          </a:p>
        </p:txBody>
      </p:sp>
      <p:sp>
        <p:nvSpPr>
          <p:cNvPr id="3" name="Content Placeholder 2"/>
          <p:cNvSpPr>
            <a:spLocks noGrp="1"/>
          </p:cNvSpPr>
          <p:nvPr>
            <p:ph idx="1"/>
          </p:nvPr>
        </p:nvSpPr>
        <p:spPr>
          <a:xfrm>
            <a:off x="457200" y="2020394"/>
            <a:ext cx="8229600" cy="4105769"/>
          </a:xfrm>
        </p:spPr>
        <p:txBody>
          <a:bodyPr/>
          <a:lstStyle/>
          <a:p>
            <a:r>
              <a:rPr lang="en-US" dirty="0"/>
              <a:t>No caller I know of believes the average person can learn Plus in nine months</a:t>
            </a:r>
          </a:p>
          <a:p>
            <a:r>
              <a:rPr lang="en-US" dirty="0"/>
              <a:t>And yet that’s how it’s offered in Chicago</a:t>
            </a:r>
          </a:p>
          <a:p>
            <a:r>
              <a:rPr lang="en-US" dirty="0"/>
              <a:t>Because the Plus clubs need Plus dancers</a:t>
            </a:r>
          </a:p>
          <a:p>
            <a:r>
              <a:rPr lang="en-US" dirty="0"/>
              <a:t>Asking people to take classes for nine months before they get to go dancing not is realistic in today’s world</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Average Class</a:t>
            </a:r>
          </a:p>
        </p:txBody>
      </p:sp>
      <p:sp>
        <p:nvSpPr>
          <p:cNvPr id="3" name="Content Placeholder 2"/>
          <p:cNvSpPr>
            <a:spLocks noGrp="1"/>
          </p:cNvSpPr>
          <p:nvPr>
            <p:ph idx="1"/>
          </p:nvPr>
        </p:nvSpPr>
        <p:spPr>
          <a:xfrm>
            <a:off x="457200" y="1600200"/>
            <a:ext cx="8229600" cy="4980511"/>
          </a:xfrm>
        </p:spPr>
        <p:txBody>
          <a:bodyPr>
            <a:normAutofit/>
          </a:bodyPr>
          <a:lstStyle/>
          <a:p>
            <a:r>
              <a:rPr lang="en-US" dirty="0"/>
              <a:t>12 Start</a:t>
            </a:r>
          </a:p>
          <a:p>
            <a:r>
              <a:rPr lang="en-US" dirty="0"/>
              <a:t>6 drop out, it doesn’t suit them, and it’s 9 months!</a:t>
            </a:r>
          </a:p>
          <a:p>
            <a:r>
              <a:rPr lang="en-US" dirty="0"/>
              <a:t>4 kinda make it through to the end of classes</a:t>
            </a:r>
          </a:p>
          <a:p>
            <a:r>
              <a:rPr lang="en-US" dirty="0"/>
              <a:t>2 (if you’re lucky) totally get it and thrive</a:t>
            </a:r>
          </a:p>
          <a:p>
            <a:r>
              <a:rPr lang="en-US" dirty="0"/>
              <a:t>Those 4 that kinda made it don’t dance over the summer, come to a dance in September and repeatedly crash the square. On the way home in the car …   You end up with 2 dancers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A3B81-7BF6-994E-AE39-8CC3D874C24B}"/>
              </a:ext>
            </a:extLst>
          </p:cNvPr>
          <p:cNvSpPr>
            <a:spLocks noGrp="1"/>
          </p:cNvSpPr>
          <p:nvPr>
            <p:ph type="title"/>
          </p:nvPr>
        </p:nvSpPr>
        <p:spPr/>
        <p:txBody>
          <a:bodyPr/>
          <a:lstStyle/>
          <a:p>
            <a:r>
              <a:rPr lang="en-US" dirty="0"/>
              <a:t>USA National Conventions</a:t>
            </a:r>
          </a:p>
        </p:txBody>
      </p:sp>
      <p:sp>
        <p:nvSpPr>
          <p:cNvPr id="3" name="Content Placeholder 2">
            <a:extLst>
              <a:ext uri="{FF2B5EF4-FFF2-40B4-BE49-F238E27FC236}">
                <a16:creationId xmlns:a16="http://schemas.microsoft.com/office/drawing/2014/main" id="{0CDF6F46-A961-3948-A6D6-32C8FA4050F8}"/>
              </a:ext>
            </a:extLst>
          </p:cNvPr>
          <p:cNvSpPr>
            <a:spLocks noGrp="1"/>
          </p:cNvSpPr>
          <p:nvPr>
            <p:ph idx="1"/>
          </p:nvPr>
        </p:nvSpPr>
        <p:spPr>
          <a:xfrm>
            <a:off x="457200" y="1839074"/>
            <a:ext cx="8229600" cy="4287089"/>
          </a:xfrm>
        </p:spPr>
        <p:txBody>
          <a:bodyPr/>
          <a:lstStyle/>
          <a:p>
            <a:r>
              <a:rPr lang="en-US" dirty="0"/>
              <a:t>1976  Anaheim, California		39,796</a:t>
            </a:r>
          </a:p>
          <a:p>
            <a:endParaRPr lang="en-US" dirty="0"/>
          </a:p>
        </p:txBody>
      </p:sp>
    </p:spTree>
    <p:extLst>
      <p:ext uri="{BB962C8B-B14F-4D97-AF65-F5344CB8AC3E}">
        <p14:creationId xmlns:p14="http://schemas.microsoft.com/office/powerpoint/2010/main" val="29791873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Glenview Squares’ Problems</a:t>
            </a:r>
            <a:br>
              <a:rPr lang="en-US" dirty="0"/>
            </a:br>
            <a:r>
              <a:rPr lang="en-US" dirty="0"/>
              <a:t>&amp; The Ad Hoc Committee</a:t>
            </a:r>
          </a:p>
        </p:txBody>
      </p:sp>
      <p:sp>
        <p:nvSpPr>
          <p:cNvPr id="3" name="Content Placeholder 2"/>
          <p:cNvSpPr>
            <a:spLocks noGrp="1"/>
          </p:cNvSpPr>
          <p:nvPr>
            <p:ph idx="1"/>
          </p:nvPr>
        </p:nvSpPr>
        <p:spPr>
          <a:xfrm>
            <a:off x="457200" y="1600200"/>
            <a:ext cx="8229600" cy="5257800"/>
          </a:xfrm>
        </p:spPr>
        <p:txBody>
          <a:bodyPr>
            <a:normAutofit/>
          </a:bodyPr>
          <a:lstStyle/>
          <a:p>
            <a:r>
              <a:rPr lang="en-US" dirty="0"/>
              <a:t>We had to create Plus Dancers</a:t>
            </a:r>
          </a:p>
          <a:p>
            <a:r>
              <a:rPr lang="en-US" dirty="0"/>
              <a:t>We couldn’t offer a lower level without offering dances at that level</a:t>
            </a:r>
          </a:p>
          <a:p>
            <a:r>
              <a:rPr lang="en-US" dirty="0"/>
              <a:t>The square dancers were already sitting out half our regular dances so the Round Dancers could dance</a:t>
            </a:r>
          </a:p>
          <a:p>
            <a:r>
              <a:rPr lang="en-US" dirty="0"/>
              <a:t>We lacked the strength and resources to offer a second series of dances at lower level</a:t>
            </a:r>
          </a:p>
          <a:p>
            <a:r>
              <a:rPr lang="en-US" dirty="0"/>
              <a:t>We had no solution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87382-5ADD-FD4E-8B31-D417AB23C710}"/>
              </a:ext>
            </a:extLst>
          </p:cNvPr>
          <p:cNvSpPr>
            <a:spLocks noGrp="1"/>
          </p:cNvSpPr>
          <p:nvPr>
            <p:ph type="title"/>
          </p:nvPr>
        </p:nvSpPr>
        <p:spPr/>
        <p:txBody>
          <a:bodyPr/>
          <a:lstStyle/>
          <a:p>
            <a:r>
              <a:rPr lang="en-US" dirty="0"/>
              <a:t>The Ad Hoc Committee</a:t>
            </a:r>
          </a:p>
        </p:txBody>
      </p:sp>
      <p:sp>
        <p:nvSpPr>
          <p:cNvPr id="3" name="Content Placeholder 2">
            <a:extLst>
              <a:ext uri="{FF2B5EF4-FFF2-40B4-BE49-F238E27FC236}">
                <a16:creationId xmlns:a16="http://schemas.microsoft.com/office/drawing/2014/main" id="{2661ACAF-871C-8047-B4F2-1CE49CDB893C}"/>
              </a:ext>
            </a:extLst>
          </p:cNvPr>
          <p:cNvSpPr>
            <a:spLocks noGrp="1"/>
          </p:cNvSpPr>
          <p:nvPr>
            <p:ph idx="1"/>
          </p:nvPr>
        </p:nvSpPr>
        <p:spPr/>
        <p:txBody>
          <a:bodyPr/>
          <a:lstStyle/>
          <a:p>
            <a:r>
              <a:rPr lang="en-US" dirty="0"/>
              <a:t>We brought in a new caller</a:t>
            </a:r>
          </a:p>
          <a:p>
            <a:r>
              <a:rPr lang="en-US" dirty="0"/>
              <a:t>We developed new advertising</a:t>
            </a:r>
          </a:p>
          <a:p>
            <a:r>
              <a:rPr lang="en-US" dirty="0"/>
              <a:t>We scoured the available materials from Callerlab for ideas</a:t>
            </a:r>
          </a:p>
          <a:p>
            <a:r>
              <a:rPr lang="en-US" dirty="0"/>
              <a:t>We offered Intro Parties with lots of deserts</a:t>
            </a:r>
          </a:p>
          <a:p>
            <a:r>
              <a:rPr lang="en-US" dirty="0"/>
              <a:t>We did better. Class size doubled</a:t>
            </a:r>
          </a:p>
          <a:p>
            <a:r>
              <a:rPr lang="en-US" dirty="0"/>
              <a:t>But ultimately the results weren’t great</a:t>
            </a:r>
          </a:p>
        </p:txBody>
      </p:sp>
    </p:spTree>
    <p:extLst>
      <p:ext uri="{BB962C8B-B14F-4D97-AF65-F5344CB8AC3E}">
        <p14:creationId xmlns:p14="http://schemas.microsoft.com/office/powerpoint/2010/main" val="6452132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4422"/>
          </a:xfrm>
        </p:spPr>
        <p:txBody>
          <a:bodyPr/>
          <a:lstStyle/>
          <a:p>
            <a:r>
              <a:rPr lang="en-US" dirty="0"/>
              <a:t>The Unthinkable</a:t>
            </a:r>
          </a:p>
        </p:txBody>
      </p:sp>
      <p:sp>
        <p:nvSpPr>
          <p:cNvPr id="3" name="Content Placeholder 2"/>
          <p:cNvSpPr>
            <a:spLocks noGrp="1"/>
          </p:cNvSpPr>
          <p:nvPr>
            <p:ph idx="1"/>
          </p:nvPr>
        </p:nvSpPr>
        <p:spPr>
          <a:xfrm>
            <a:off x="457199" y="1158566"/>
            <a:ext cx="8378576" cy="5384968"/>
          </a:xfrm>
        </p:spPr>
        <p:txBody>
          <a:bodyPr>
            <a:normAutofit fontScale="92500"/>
          </a:bodyPr>
          <a:lstStyle/>
          <a:p>
            <a:r>
              <a:rPr lang="en-US" dirty="0"/>
              <a:t>Club50 – </a:t>
            </a:r>
            <a:r>
              <a:rPr lang="en-US" dirty="0" err="1"/>
              <a:t>Callerlab’s</a:t>
            </a:r>
            <a:r>
              <a:rPr lang="en-US" dirty="0"/>
              <a:t> SSD, Social Square Dance</a:t>
            </a:r>
          </a:p>
          <a:p>
            <a:r>
              <a:rPr lang="en-US" dirty="0"/>
              <a:t>We only had a handful of Round Dancers</a:t>
            </a:r>
          </a:p>
          <a:p>
            <a:r>
              <a:rPr lang="en-US" dirty="0"/>
              <a:t>Could we drop the Round Dancing?</a:t>
            </a:r>
          </a:p>
          <a:p>
            <a:r>
              <a:rPr lang="en-US" dirty="0"/>
              <a:t>We warned our 50 some members that next season we wouldn’t be Round Dancing</a:t>
            </a:r>
          </a:p>
          <a:p>
            <a:r>
              <a:rPr lang="en-US" dirty="0"/>
              <a:t>The Round Dancers told us we were destroying the club and quit</a:t>
            </a:r>
          </a:p>
          <a:p>
            <a:r>
              <a:rPr lang="en-US" dirty="0"/>
              <a:t>We began teaching Club50 classes twice a year</a:t>
            </a:r>
          </a:p>
          <a:p>
            <a:r>
              <a:rPr lang="en-US" dirty="0"/>
              <a:t>High/Low approach at dances</a:t>
            </a:r>
          </a:p>
          <a:p>
            <a:r>
              <a:rPr lang="en-US" dirty="0"/>
              <a:t>By the end of that year Glenview had 90 members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0394"/>
          </a:xfrm>
        </p:spPr>
        <p:txBody>
          <a:bodyPr>
            <a:normAutofit/>
          </a:bodyPr>
          <a:lstStyle/>
          <a:p>
            <a:r>
              <a:rPr lang="en-US" dirty="0"/>
              <a:t>Stealing &amp; Retrieving</a:t>
            </a:r>
          </a:p>
        </p:txBody>
      </p:sp>
      <p:sp>
        <p:nvSpPr>
          <p:cNvPr id="3" name="Content Placeholder 2"/>
          <p:cNvSpPr>
            <a:spLocks noGrp="1"/>
          </p:cNvSpPr>
          <p:nvPr>
            <p:ph idx="1"/>
          </p:nvPr>
        </p:nvSpPr>
        <p:spPr>
          <a:xfrm>
            <a:off x="457200" y="1600200"/>
            <a:ext cx="8229600" cy="5062976"/>
          </a:xfrm>
        </p:spPr>
        <p:txBody>
          <a:bodyPr/>
          <a:lstStyle/>
          <a:p>
            <a:r>
              <a:rPr lang="en-US" dirty="0"/>
              <a:t>Joy and I live in Evanston along the lake front</a:t>
            </a:r>
          </a:p>
          <a:p>
            <a:r>
              <a:rPr lang="en-US" dirty="0"/>
              <a:t>Most dances at least an hours drive away</a:t>
            </a:r>
          </a:p>
          <a:p>
            <a:r>
              <a:rPr lang="en-US" dirty="0"/>
              <a:t>Dance for one hour</a:t>
            </a:r>
          </a:p>
          <a:p>
            <a:r>
              <a:rPr lang="en-US" dirty="0"/>
              <a:t>Watch people round dance for an hour</a:t>
            </a:r>
          </a:p>
          <a:p>
            <a:r>
              <a:rPr lang="en-US" dirty="0"/>
              <a:t>Hour’s drive home</a:t>
            </a:r>
          </a:p>
          <a:p>
            <a:r>
              <a:rPr lang="en-US" dirty="0"/>
              <a:t>Four hours = one hour of dancing</a:t>
            </a:r>
          </a:p>
          <a:p>
            <a:r>
              <a:rPr lang="en-US" dirty="0"/>
              <a:t>And this is how we’re going to keep square dancing alive?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Starting North Shore Squares</a:t>
            </a:r>
          </a:p>
        </p:txBody>
      </p:sp>
      <p:sp>
        <p:nvSpPr>
          <p:cNvPr id="3" name="Content Placeholder 2"/>
          <p:cNvSpPr>
            <a:spLocks noGrp="1"/>
          </p:cNvSpPr>
          <p:nvPr>
            <p:ph idx="1"/>
          </p:nvPr>
        </p:nvSpPr>
        <p:spPr>
          <a:xfrm>
            <a:off x="457200" y="1600200"/>
            <a:ext cx="8229600" cy="4815581"/>
          </a:xfrm>
        </p:spPr>
        <p:txBody>
          <a:bodyPr>
            <a:normAutofit/>
          </a:bodyPr>
          <a:lstStyle/>
          <a:p>
            <a:r>
              <a:rPr lang="en-US" dirty="0"/>
              <a:t>All the Park Districts I approached were enthusiastic about offering the lessons. </a:t>
            </a:r>
          </a:p>
          <a:p>
            <a:r>
              <a:rPr lang="en-US" dirty="0"/>
              <a:t>Offered a class on three different nights of the week through three different park districts.</a:t>
            </a:r>
          </a:p>
          <a:p>
            <a:r>
              <a:rPr lang="en-US" dirty="0"/>
              <a:t>Posters were key. Very few signups from parks.</a:t>
            </a:r>
          </a:p>
          <a:p>
            <a:r>
              <a:rPr lang="en-US" dirty="0"/>
              <a:t>I offered Free Intro Parties. Hugely important.</a:t>
            </a:r>
          </a:p>
          <a:p>
            <a:r>
              <a:rPr lang="en-US" dirty="0"/>
              <a:t>Having no club might have been a blessing.</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NSSAllemandeLeft3Smiles.jpg"/>
          <p:cNvPicPr>
            <a:picLocks noGrp="1" noChangeAspect="1"/>
          </p:cNvPicPr>
          <p:nvPr>
            <p:ph idx="1"/>
          </p:nvPr>
        </p:nvPicPr>
        <p:blipFill>
          <a:blip r:embed="rId2"/>
          <a:srcRect l="-56003" r="-56003"/>
          <a:stretch>
            <a:fillRect/>
          </a:stretch>
        </p:blipFill>
        <p:spPr>
          <a:xfrm>
            <a:off x="457200" y="486573"/>
            <a:ext cx="8229600" cy="2638425"/>
          </a:xfrm>
        </p:spPr>
      </p:pic>
      <p:sp>
        <p:nvSpPr>
          <p:cNvPr id="6" name="TextBox 5"/>
          <p:cNvSpPr txBox="1"/>
          <p:nvPr/>
        </p:nvSpPr>
        <p:spPr>
          <a:xfrm>
            <a:off x="457200" y="2886277"/>
            <a:ext cx="3946765" cy="3693319"/>
          </a:xfrm>
          <a:prstGeom prst="rect">
            <a:avLst/>
          </a:prstGeom>
          <a:noFill/>
        </p:spPr>
        <p:txBody>
          <a:bodyPr wrap="square" rtlCol="0">
            <a:spAutoFit/>
          </a:bodyPr>
          <a:lstStyle/>
          <a:p>
            <a:endParaRPr lang="en-US" dirty="0"/>
          </a:p>
          <a:p>
            <a:r>
              <a:rPr lang="en-US" dirty="0"/>
              <a:t> Today’s square dancing does not involve frilly petticoats, cowboy outfits and old fashioned music. We wear what we like and dance to everything from the Beatles to modern country to pop favorites. It’s not even dancing. It’s just walking to music. It’s a little like football, except without the concussions. You’ve got formations. You’ve got a team around you. You’ve got plays sent in by the caller. The challenge is: can you run your route successfully? </a:t>
            </a:r>
          </a:p>
        </p:txBody>
      </p:sp>
      <p:sp>
        <p:nvSpPr>
          <p:cNvPr id="7" name="TextBox 6"/>
          <p:cNvSpPr txBox="1"/>
          <p:nvPr/>
        </p:nvSpPr>
        <p:spPr>
          <a:xfrm>
            <a:off x="4766838" y="2886277"/>
            <a:ext cx="4222528" cy="3693319"/>
          </a:xfrm>
          <a:prstGeom prst="rect">
            <a:avLst/>
          </a:prstGeom>
          <a:noFill/>
        </p:spPr>
        <p:txBody>
          <a:bodyPr wrap="square" rtlCol="0">
            <a:spAutoFit/>
          </a:bodyPr>
          <a:lstStyle/>
          <a:p>
            <a:endParaRPr lang="en-US" dirty="0"/>
          </a:p>
          <a:p>
            <a:r>
              <a:rPr lang="en-US" dirty="0"/>
              <a:t> Now granted, the team is coed, but that’s a positive feature. The team is made up of couples and singles—no partner required! You’re working together with seven other people and when you nail the outcome, it’s really quite exhilarating! All that is necessary is the ability to sustain a fast walking pace and a positive attitude. A quick mind and the love of a good puzzle can also help! If you enjoyed geometry in high school, you’ll get a kick out of this stuff. </a:t>
            </a:r>
          </a:p>
        </p:txBody>
      </p:sp>
      <p:sp>
        <p:nvSpPr>
          <p:cNvPr id="8" name="TextBox 7"/>
          <p:cNvSpPr txBox="1"/>
          <p:nvPr/>
        </p:nvSpPr>
        <p:spPr>
          <a:xfrm>
            <a:off x="577299" y="486573"/>
            <a:ext cx="1987557" cy="1477328"/>
          </a:xfrm>
          <a:prstGeom prst="rect">
            <a:avLst/>
          </a:prstGeom>
          <a:noFill/>
        </p:spPr>
        <p:txBody>
          <a:bodyPr wrap="square" rtlCol="0">
            <a:spAutoFit/>
          </a:bodyPr>
          <a:lstStyle/>
          <a:p>
            <a:r>
              <a:rPr lang="en-US" dirty="0"/>
              <a:t>Today’s Square Dancing</a:t>
            </a:r>
          </a:p>
          <a:p>
            <a:endParaRPr lang="en-US" dirty="0"/>
          </a:p>
          <a:p>
            <a:r>
              <a:rPr lang="en-US" dirty="0"/>
              <a:t>It’s not what you think</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411D5-F213-664D-942A-6154023A7521}"/>
              </a:ext>
            </a:extLst>
          </p:cNvPr>
          <p:cNvSpPr>
            <a:spLocks noGrp="1"/>
          </p:cNvSpPr>
          <p:nvPr>
            <p:ph type="title"/>
          </p:nvPr>
        </p:nvSpPr>
        <p:spPr/>
        <p:txBody>
          <a:bodyPr/>
          <a:lstStyle/>
          <a:p>
            <a:r>
              <a:rPr lang="en-US" dirty="0" err="1"/>
              <a:t>Postering</a:t>
            </a:r>
            <a:endParaRPr lang="en-US" dirty="0"/>
          </a:p>
        </p:txBody>
      </p:sp>
      <p:sp>
        <p:nvSpPr>
          <p:cNvPr id="3" name="Content Placeholder 2">
            <a:extLst>
              <a:ext uri="{FF2B5EF4-FFF2-40B4-BE49-F238E27FC236}">
                <a16:creationId xmlns:a16="http://schemas.microsoft.com/office/drawing/2014/main" id="{84919396-4778-6F4F-9380-B4E170567D9A}"/>
              </a:ext>
            </a:extLst>
          </p:cNvPr>
          <p:cNvSpPr>
            <a:spLocks noGrp="1"/>
          </p:cNvSpPr>
          <p:nvPr>
            <p:ph idx="1"/>
          </p:nvPr>
        </p:nvSpPr>
        <p:spPr/>
        <p:txBody>
          <a:bodyPr>
            <a:normAutofit lnSpcReduction="10000"/>
          </a:bodyPr>
          <a:lstStyle/>
          <a:p>
            <a:r>
              <a:rPr lang="en-US" dirty="0"/>
              <a:t>Store Windows</a:t>
            </a:r>
          </a:p>
          <a:p>
            <a:r>
              <a:rPr lang="en-US" dirty="0"/>
              <a:t>Store Bulletin Boards</a:t>
            </a:r>
          </a:p>
          <a:p>
            <a:r>
              <a:rPr lang="en-US" dirty="0"/>
              <a:t>Coffee Shops - Starbucks</a:t>
            </a:r>
          </a:p>
          <a:p>
            <a:r>
              <a:rPr lang="en-US" dirty="0"/>
              <a:t>Train Stations – especially ones with a waiting room: Trifolds</a:t>
            </a:r>
          </a:p>
          <a:p>
            <a:r>
              <a:rPr lang="en-US" dirty="0"/>
              <a:t>Civic Centers / Community Centers</a:t>
            </a:r>
          </a:p>
          <a:p>
            <a:r>
              <a:rPr lang="en-US" dirty="0"/>
              <a:t>Libraries</a:t>
            </a:r>
          </a:p>
          <a:p>
            <a:r>
              <a:rPr lang="en-US" dirty="0"/>
              <a:t>KEEP TRACK OF YOUR RESPONSES</a:t>
            </a:r>
          </a:p>
          <a:p>
            <a:endParaRPr lang="en-US" dirty="0"/>
          </a:p>
        </p:txBody>
      </p:sp>
    </p:spTree>
    <p:extLst>
      <p:ext uri="{BB962C8B-B14F-4D97-AF65-F5344CB8AC3E}">
        <p14:creationId xmlns:p14="http://schemas.microsoft.com/office/powerpoint/2010/main" val="399238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437"/>
            <a:ext cx="8229600" cy="832897"/>
          </a:xfrm>
        </p:spPr>
        <p:txBody>
          <a:bodyPr/>
          <a:lstStyle/>
          <a:p>
            <a:r>
              <a:rPr lang="en-US" dirty="0"/>
              <a:t>A Class Poster</a:t>
            </a:r>
          </a:p>
        </p:txBody>
      </p:sp>
      <p:pic>
        <p:nvPicPr>
          <p:cNvPr id="7" name="Content Placeholder 6" descr="Intros August 2018 Jigsaw People.jpg"/>
          <p:cNvPicPr>
            <a:picLocks noGrp="1" noChangeAspect="1"/>
          </p:cNvPicPr>
          <p:nvPr>
            <p:ph idx="1"/>
          </p:nvPr>
        </p:nvPicPr>
        <p:blipFill>
          <a:blip r:embed="rId2"/>
          <a:srcRect l="-40621" r="-40621"/>
          <a:stretch>
            <a:fillRect/>
          </a:stretch>
        </p:blipFill>
        <p:spPr>
          <a:xfrm>
            <a:off x="457200" y="981075"/>
            <a:ext cx="8229600" cy="5876925"/>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 Intros</a:t>
            </a:r>
          </a:p>
        </p:txBody>
      </p:sp>
      <p:sp>
        <p:nvSpPr>
          <p:cNvPr id="3" name="Content Placeholder 2"/>
          <p:cNvSpPr>
            <a:spLocks noGrp="1"/>
          </p:cNvSpPr>
          <p:nvPr>
            <p:ph idx="1"/>
          </p:nvPr>
        </p:nvSpPr>
        <p:spPr>
          <a:xfrm>
            <a:off x="457200" y="1814231"/>
            <a:ext cx="8229600" cy="4700508"/>
          </a:xfrm>
        </p:spPr>
        <p:txBody>
          <a:bodyPr>
            <a:normAutofit lnSpcReduction="10000"/>
          </a:bodyPr>
          <a:lstStyle/>
          <a:p>
            <a:r>
              <a:rPr lang="en-US" dirty="0"/>
              <a:t>Use the most modern music you can find.</a:t>
            </a:r>
          </a:p>
          <a:p>
            <a:r>
              <a:rPr lang="en-US" dirty="0"/>
              <a:t>Do not show up dressed like a cowboy.</a:t>
            </a:r>
          </a:p>
          <a:p>
            <a:r>
              <a:rPr lang="en-US" dirty="0"/>
              <a:t>Understand that people want to dance with people their own age. If your club is old, that gives the impression, this is an old people’s activity. You then have a mountain to climb.</a:t>
            </a:r>
          </a:p>
          <a:p>
            <a:r>
              <a:rPr lang="en-US" dirty="0"/>
              <a:t>I’m old, but I didn’t have a room of old angels.</a:t>
            </a:r>
          </a:p>
          <a:p>
            <a:r>
              <a:rPr lang="en-US" dirty="0"/>
              <a:t>Do not reinforce negative stereotypes.</a:t>
            </a:r>
          </a:p>
          <a:p>
            <a:r>
              <a:rPr lang="en-US" dirty="0"/>
              <a:t>I do not teach them </a:t>
            </a:r>
            <a:r>
              <a:rPr lang="en-US" dirty="0" err="1"/>
              <a:t>DoSaDo</a:t>
            </a:r>
            <a:r>
              <a:rPr lang="en-US" dirty="0"/>
              <a:t>. Why not?</a:t>
            </a: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7598"/>
          </a:xfrm>
        </p:spPr>
        <p:txBody>
          <a:bodyPr/>
          <a:lstStyle/>
          <a:p>
            <a:r>
              <a:rPr lang="en-US" dirty="0"/>
              <a:t>My Intro Party Preferences</a:t>
            </a:r>
          </a:p>
        </p:txBody>
      </p:sp>
      <p:sp>
        <p:nvSpPr>
          <p:cNvPr id="3" name="Content Placeholder 2"/>
          <p:cNvSpPr>
            <a:spLocks noGrp="1"/>
          </p:cNvSpPr>
          <p:nvPr>
            <p:ph idx="1"/>
          </p:nvPr>
        </p:nvSpPr>
        <p:spPr>
          <a:xfrm>
            <a:off x="305144" y="1600199"/>
            <a:ext cx="8593503" cy="4972265"/>
          </a:xfrm>
        </p:spPr>
        <p:txBody>
          <a:bodyPr>
            <a:normAutofit fontScale="92500"/>
          </a:bodyPr>
          <a:lstStyle/>
          <a:p>
            <a:r>
              <a:rPr lang="en-US" dirty="0"/>
              <a:t>Do not make squares until you have to.</a:t>
            </a:r>
          </a:p>
          <a:p>
            <a:r>
              <a:rPr lang="en-US" dirty="0"/>
              <a:t>Start in big circle with Circle Left &amp; Circle Right.</a:t>
            </a:r>
          </a:p>
          <a:p>
            <a:r>
              <a:rPr lang="en-US" dirty="0"/>
              <a:t>Initially, I call from within the circle using head mic.</a:t>
            </a:r>
          </a:p>
          <a:p>
            <a:r>
              <a:rPr lang="en-US" dirty="0"/>
              <a:t>The key is making noise on Forward &amp; Back.</a:t>
            </a:r>
          </a:p>
          <a:p>
            <a:r>
              <a:rPr lang="en-US" dirty="0"/>
              <a:t>Ask them if they succeeded. Let them celebrate.</a:t>
            </a:r>
          </a:p>
          <a:p>
            <a:r>
              <a:rPr lang="en-US" dirty="0"/>
              <a:t>Partners, Corners, Arm Turns, Allemande Left.</a:t>
            </a:r>
          </a:p>
          <a:p>
            <a:r>
              <a:rPr lang="en-US" dirty="0"/>
              <a:t>Sicilian Circles: Pass Thru, Circle Left, Stars.</a:t>
            </a:r>
          </a:p>
          <a:p>
            <a:r>
              <a:rPr lang="en-US" dirty="0"/>
              <a:t>Only then do we make squares.</a:t>
            </a:r>
          </a:p>
          <a:p>
            <a:r>
              <a:rPr lang="en-US" dirty="0"/>
              <a:t>Grand Squares. End with singing call.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A3B81-7BF6-994E-AE39-8CC3D874C24B}"/>
              </a:ext>
            </a:extLst>
          </p:cNvPr>
          <p:cNvSpPr>
            <a:spLocks noGrp="1"/>
          </p:cNvSpPr>
          <p:nvPr>
            <p:ph type="title"/>
          </p:nvPr>
        </p:nvSpPr>
        <p:spPr/>
        <p:txBody>
          <a:bodyPr/>
          <a:lstStyle/>
          <a:p>
            <a:r>
              <a:rPr lang="en-US" dirty="0"/>
              <a:t>USA National Conventions</a:t>
            </a:r>
          </a:p>
        </p:txBody>
      </p:sp>
      <p:sp>
        <p:nvSpPr>
          <p:cNvPr id="3" name="Content Placeholder 2">
            <a:extLst>
              <a:ext uri="{FF2B5EF4-FFF2-40B4-BE49-F238E27FC236}">
                <a16:creationId xmlns:a16="http://schemas.microsoft.com/office/drawing/2014/main" id="{0CDF6F46-A961-3948-A6D6-32C8FA4050F8}"/>
              </a:ext>
            </a:extLst>
          </p:cNvPr>
          <p:cNvSpPr>
            <a:spLocks noGrp="1"/>
          </p:cNvSpPr>
          <p:nvPr>
            <p:ph idx="1"/>
          </p:nvPr>
        </p:nvSpPr>
        <p:spPr>
          <a:xfrm>
            <a:off x="457200" y="1839074"/>
            <a:ext cx="8229600" cy="4287089"/>
          </a:xfrm>
        </p:spPr>
        <p:txBody>
          <a:bodyPr/>
          <a:lstStyle/>
          <a:p>
            <a:r>
              <a:rPr lang="en-US" dirty="0"/>
              <a:t>1976  Anaheim, California		39,796</a:t>
            </a:r>
          </a:p>
          <a:p>
            <a:endParaRPr lang="en-US" dirty="0"/>
          </a:p>
          <a:p>
            <a:r>
              <a:rPr lang="en-US" dirty="0"/>
              <a:t>2018  Kansas City, Missouri		   3,169</a:t>
            </a:r>
          </a:p>
        </p:txBody>
      </p:sp>
    </p:spTree>
    <p:extLst>
      <p:ext uri="{BB962C8B-B14F-4D97-AF65-F5344CB8AC3E}">
        <p14:creationId xmlns:p14="http://schemas.microsoft.com/office/powerpoint/2010/main" val="1418925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First Year</a:t>
            </a:r>
          </a:p>
        </p:txBody>
      </p:sp>
      <p:sp>
        <p:nvSpPr>
          <p:cNvPr id="3" name="Content Placeholder 2"/>
          <p:cNvSpPr>
            <a:spLocks noGrp="1"/>
          </p:cNvSpPr>
          <p:nvPr>
            <p:ph idx="1"/>
          </p:nvPr>
        </p:nvSpPr>
        <p:spPr>
          <a:xfrm>
            <a:off x="217003" y="1417638"/>
            <a:ext cx="8574432" cy="5295017"/>
          </a:xfrm>
        </p:spPr>
        <p:txBody>
          <a:bodyPr>
            <a:normAutofit lnSpcReduction="10000"/>
          </a:bodyPr>
          <a:lstStyle/>
          <a:p>
            <a:r>
              <a:rPr lang="en-US" dirty="0"/>
              <a:t>Next to no angels. Calling from the square. Rectangles. In an emergency, could call Joy or a friend from Glenview.</a:t>
            </a:r>
          </a:p>
          <a:p>
            <a:r>
              <a:rPr lang="en-US" dirty="0"/>
              <a:t>We encouraged the women who could to learn both right and left-hand positions. They alternated week to week.</a:t>
            </a:r>
          </a:p>
          <a:p>
            <a:r>
              <a:rPr lang="en-US" dirty="0"/>
              <a:t>Taught 2 Club50 classes in both fall and spring.</a:t>
            </a:r>
          </a:p>
          <a:p>
            <a:r>
              <a:rPr lang="en-US" dirty="0"/>
              <a:t>A year later I asked if the students I’d taught would like to start a square dance club.</a:t>
            </a:r>
          </a:p>
          <a:p>
            <a:r>
              <a:rPr lang="en-US" dirty="0"/>
              <a:t>We had a meeting at my house to form the club.</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First Year</a:t>
            </a:r>
          </a:p>
        </p:txBody>
      </p:sp>
      <p:sp>
        <p:nvSpPr>
          <p:cNvPr id="3" name="Content Placeholder 2"/>
          <p:cNvSpPr>
            <a:spLocks noGrp="1"/>
          </p:cNvSpPr>
          <p:nvPr>
            <p:ph idx="1"/>
          </p:nvPr>
        </p:nvSpPr>
        <p:spPr>
          <a:xfrm>
            <a:off x="217002" y="1613043"/>
            <a:ext cx="8772363" cy="5109886"/>
          </a:xfrm>
        </p:spPr>
        <p:txBody>
          <a:bodyPr>
            <a:normAutofit/>
          </a:bodyPr>
          <a:lstStyle/>
          <a:p>
            <a:r>
              <a:rPr lang="en-US" dirty="0"/>
              <a:t>Half the possible membership showed up. The amount of enthusiasm and energy was remarkable. I find myself wondering if some of that was because there was no club. We weren’t asking someone to take over old responsibilities. There was no one already in place. The team couldn’t just leave it for the old guard to continue. It was volunteer or it wouldn’t happen.</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First Year</a:t>
            </a:r>
          </a:p>
        </p:txBody>
      </p:sp>
      <p:sp>
        <p:nvSpPr>
          <p:cNvPr id="3" name="Content Placeholder 2"/>
          <p:cNvSpPr>
            <a:spLocks noGrp="1"/>
          </p:cNvSpPr>
          <p:nvPr>
            <p:ph idx="1"/>
          </p:nvPr>
        </p:nvSpPr>
        <p:spPr>
          <a:xfrm>
            <a:off x="217003" y="1623317"/>
            <a:ext cx="8574432" cy="5089338"/>
          </a:xfrm>
        </p:spPr>
        <p:txBody>
          <a:bodyPr>
            <a:normAutofit/>
          </a:bodyPr>
          <a:lstStyle/>
          <a:p>
            <a:r>
              <a:rPr lang="en-US" dirty="0"/>
              <a:t>Dues would be $90 and pay for 7 dances and badges.</a:t>
            </a:r>
          </a:p>
          <a:p>
            <a:r>
              <a:rPr lang="en-US" dirty="0"/>
              <a:t>The club started at 28 members.</a:t>
            </a:r>
          </a:p>
          <a:p>
            <a:r>
              <a:rPr lang="en-US" dirty="0"/>
              <a:t>Membership is increasing by about 20 members a year. In the 90s now.</a:t>
            </a:r>
          </a:p>
          <a:p>
            <a:r>
              <a:rPr lang="en-US" dirty="0"/>
              <a:t>Dues are down to $75 for 9 dances.</a:t>
            </a:r>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206"/>
            <a:ext cx="8229600" cy="849390"/>
          </a:xfrm>
        </p:spPr>
        <p:txBody>
          <a:bodyPr/>
          <a:lstStyle/>
          <a:p>
            <a:r>
              <a:rPr lang="en-US" dirty="0"/>
              <a:t>Lesson Support</a:t>
            </a:r>
          </a:p>
        </p:txBody>
      </p:sp>
      <p:sp>
        <p:nvSpPr>
          <p:cNvPr id="3" name="Content Placeholder 2"/>
          <p:cNvSpPr>
            <a:spLocks noGrp="1"/>
          </p:cNvSpPr>
          <p:nvPr>
            <p:ph idx="1"/>
          </p:nvPr>
        </p:nvSpPr>
        <p:spPr>
          <a:xfrm>
            <a:off x="0" y="1063806"/>
            <a:ext cx="9030602" cy="5772554"/>
          </a:xfrm>
        </p:spPr>
        <p:txBody>
          <a:bodyPr>
            <a:normAutofit fontScale="92500" lnSpcReduction="10000"/>
          </a:bodyPr>
          <a:lstStyle/>
          <a:p>
            <a:r>
              <a:rPr lang="en-US" dirty="0"/>
              <a:t>Each week they get an email with links: Taminations</a:t>
            </a:r>
          </a:p>
          <a:p>
            <a:r>
              <a:rPr lang="en-US" dirty="0"/>
              <a:t>Each students gets a collection of flash cards</a:t>
            </a:r>
          </a:p>
          <a:p>
            <a:r>
              <a:rPr lang="en-US" dirty="0"/>
              <a:t>They have the ability to attend lessons outside of class by attending the concurrent class</a:t>
            </a:r>
          </a:p>
          <a:p>
            <a:r>
              <a:rPr lang="en-US" dirty="0"/>
              <a:t>Saturday drill sessions</a:t>
            </a:r>
          </a:p>
          <a:p>
            <a:r>
              <a:rPr lang="en-US" dirty="0"/>
              <a:t>Multiple classes allows the classes to come together for a dance geared to their level. MCASD does this as well. But the dances have to be very low level due to the different class levels.</a:t>
            </a:r>
          </a:p>
          <a:p>
            <a:r>
              <a:rPr lang="en-US" dirty="0"/>
              <a:t>The club has video lessons available on the NSS web</a:t>
            </a:r>
          </a:p>
          <a:p>
            <a:r>
              <a:rPr lang="en-US" dirty="0"/>
              <a:t>Each student receives a 42 page book we’ve created with all the calls they’ll be learning organized by lesson</a:t>
            </a:r>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NEW Master Class_Page_17.jpg"/>
          <p:cNvPicPr>
            <a:picLocks noGrp="1" noChangeAspect="1"/>
          </p:cNvPicPr>
          <p:nvPr>
            <p:ph idx="1"/>
          </p:nvPr>
        </p:nvPicPr>
        <p:blipFill>
          <a:blip r:embed="rId3"/>
          <a:srcRect l="-28854" r="-28854"/>
          <a:stretch>
            <a:fillRect/>
          </a:stretch>
        </p:blipFill>
        <p:spPr>
          <a:xfrm>
            <a:off x="457200" y="107950"/>
            <a:ext cx="8229600" cy="6750050"/>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65464"/>
          </a:xfrm>
        </p:spPr>
        <p:txBody>
          <a:bodyPr>
            <a:normAutofit fontScale="90000"/>
          </a:bodyPr>
          <a:lstStyle/>
          <a:p>
            <a:r>
              <a:rPr lang="en-US" dirty="0"/>
              <a:t>Our First Year Of Dances</a:t>
            </a:r>
          </a:p>
        </p:txBody>
      </p:sp>
      <p:sp>
        <p:nvSpPr>
          <p:cNvPr id="3" name="Content Placeholder 2"/>
          <p:cNvSpPr>
            <a:spLocks noGrp="1"/>
          </p:cNvSpPr>
          <p:nvPr>
            <p:ph idx="1"/>
          </p:nvPr>
        </p:nvSpPr>
        <p:spPr>
          <a:xfrm>
            <a:off x="457200" y="1138011"/>
            <a:ext cx="8229600" cy="5596284"/>
          </a:xfrm>
        </p:spPr>
        <p:txBody>
          <a:bodyPr>
            <a:normAutofit fontScale="92500"/>
          </a:bodyPr>
          <a:lstStyle/>
          <a:p>
            <a:r>
              <a:rPr lang="en-US" dirty="0"/>
              <a:t>I started trying to put a dance schedule for the following season together before we had a club.</a:t>
            </a:r>
          </a:p>
          <a:p>
            <a:r>
              <a:rPr lang="en-US" dirty="0"/>
              <a:t>Found a room for $45 a night that would hold 6 squares (a little tight but we could do it).</a:t>
            </a:r>
          </a:p>
          <a:p>
            <a:r>
              <a:rPr lang="en-US" dirty="0"/>
              <a:t>Called the callers I liked. Offered the house minus $45 for the rental. Since I had no club I was kinda desperate. Needed them to take a chance on us.</a:t>
            </a:r>
          </a:p>
          <a:p>
            <a:r>
              <a:rPr lang="en-US" dirty="0"/>
              <a:t>My team thought my venue choice was crazy. “What if we have big crowds?” We found a new location with gothic windows and three times more space for the same price.</a:t>
            </a:r>
          </a:p>
          <a:p>
            <a:pPr>
              <a:buNone/>
            </a:pP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Attendance got up to 9 squares </a:t>
            </a:r>
          </a:p>
        </p:txBody>
      </p:sp>
      <p:pic>
        <p:nvPicPr>
          <p:cNvPr id="4" name="Content Placeholder 3" descr="DSC_4609.jpg"/>
          <p:cNvPicPr>
            <a:picLocks noGrp="1" noChangeAspect="1"/>
          </p:cNvPicPr>
          <p:nvPr>
            <p:ph idx="1"/>
          </p:nvPr>
        </p:nvPicPr>
        <p:blipFill>
          <a:blip r:embed="rId3"/>
          <a:srcRect l="-22732" r="-22732"/>
          <a:stretch>
            <a:fillRect/>
          </a:stretch>
        </p:blip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7929"/>
          </a:xfrm>
        </p:spPr>
        <p:txBody>
          <a:bodyPr>
            <a:normAutofit fontScale="90000"/>
          </a:bodyPr>
          <a:lstStyle/>
          <a:p>
            <a:r>
              <a:rPr lang="en-US" dirty="0"/>
              <a:t>We Need More Callers</a:t>
            </a:r>
          </a:p>
        </p:txBody>
      </p:sp>
      <p:sp>
        <p:nvSpPr>
          <p:cNvPr id="3" name="Content Placeholder 2"/>
          <p:cNvSpPr>
            <a:spLocks noGrp="1"/>
          </p:cNvSpPr>
          <p:nvPr>
            <p:ph idx="1"/>
          </p:nvPr>
        </p:nvSpPr>
        <p:spPr>
          <a:xfrm>
            <a:off x="457200" y="1269962"/>
            <a:ext cx="8229600" cy="5343735"/>
          </a:xfrm>
        </p:spPr>
        <p:txBody>
          <a:bodyPr>
            <a:normAutofit/>
          </a:bodyPr>
          <a:lstStyle/>
          <a:p>
            <a:r>
              <a:rPr lang="en-US" dirty="0"/>
              <a:t>Very strong first class. Dave </a:t>
            </a:r>
            <a:r>
              <a:rPr lang="en-US" dirty="0" err="1"/>
              <a:t>Mischler</a:t>
            </a:r>
            <a:r>
              <a:rPr lang="en-US" dirty="0"/>
              <a:t> liked to teach. When you’ve got someone like that, stay out of their way. Let them teach.</a:t>
            </a:r>
          </a:p>
          <a:p>
            <a:r>
              <a:rPr lang="en-US" dirty="0"/>
              <a:t>Dave started offering free drill session’s on Saturdays as a way to help the students and give himself the chance to run a class.</a:t>
            </a:r>
          </a:p>
          <a:p>
            <a:r>
              <a:rPr lang="en-US" dirty="0"/>
              <a:t>Now he’s a full fledged caller.</a:t>
            </a:r>
          </a:p>
          <a:p>
            <a:r>
              <a:rPr lang="en-US" dirty="0"/>
              <a:t>Last year there were four brand new callers teaching for the club.</a:t>
            </a:r>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12 Months</a:t>
            </a:r>
          </a:p>
        </p:txBody>
      </p:sp>
      <p:sp>
        <p:nvSpPr>
          <p:cNvPr id="3" name="Content Placeholder 2"/>
          <p:cNvSpPr>
            <a:spLocks noGrp="1"/>
          </p:cNvSpPr>
          <p:nvPr>
            <p:ph idx="1"/>
          </p:nvPr>
        </p:nvSpPr>
        <p:spPr>
          <a:xfrm>
            <a:off x="457200" y="1489754"/>
            <a:ext cx="8229600" cy="4636410"/>
          </a:xfrm>
        </p:spPr>
        <p:txBody>
          <a:bodyPr>
            <a:normAutofit lnSpcReduction="10000"/>
          </a:bodyPr>
          <a:lstStyle/>
          <a:p>
            <a:r>
              <a:rPr lang="en-US" dirty="0"/>
              <a:t>Formed club. Became incorporated.</a:t>
            </a:r>
          </a:p>
          <a:p>
            <a:r>
              <a:rPr lang="en-US" dirty="0"/>
              <a:t>Offered a Plus Class and Four Club50 classes.</a:t>
            </a:r>
          </a:p>
          <a:p>
            <a:r>
              <a:rPr lang="en-US" dirty="0"/>
              <a:t>People could attend the other class for extra practice or if the knew they’d have to miss.</a:t>
            </a:r>
          </a:p>
          <a:p>
            <a:r>
              <a:rPr lang="en-US" dirty="0"/>
              <a:t>Dave’s drill session’s on Saturdays.</a:t>
            </a:r>
          </a:p>
          <a:p>
            <a:r>
              <a:rPr lang="en-US" dirty="0"/>
              <a:t>Blast offered 4 consecutive Saturdays</a:t>
            </a:r>
          </a:p>
          <a:p>
            <a:r>
              <a:rPr lang="en-US" dirty="0"/>
              <a:t>Offered a summer class.</a:t>
            </a:r>
          </a:p>
          <a:p>
            <a:r>
              <a:rPr lang="en-US" dirty="0"/>
              <a:t>Club does not take the summer off. Summer dance series each Tuesday night.</a:t>
            </a:r>
          </a:p>
          <a:p>
            <a:endParaRPr lang="en-US" dirty="0"/>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402" y="0"/>
            <a:ext cx="8577010" cy="948348"/>
          </a:xfrm>
        </p:spPr>
        <p:txBody>
          <a:bodyPr>
            <a:normAutofit fontScale="90000"/>
          </a:bodyPr>
          <a:lstStyle/>
          <a:p>
            <a:r>
              <a:rPr lang="en-US" sz="3200" dirty="0"/>
              <a:t>We get 4 to 6 Squares each week</a:t>
            </a:r>
            <a:br>
              <a:rPr lang="en-US" sz="3200" dirty="0"/>
            </a:br>
            <a:r>
              <a:rPr lang="en-US" sz="3200" dirty="0"/>
              <a:t>at the Summer Dances</a:t>
            </a:r>
          </a:p>
        </p:txBody>
      </p:sp>
      <p:pic>
        <p:nvPicPr>
          <p:cNvPr id="4" name="Content Placeholder 3" descr="Summer Dance 2018.jpg"/>
          <p:cNvPicPr>
            <a:picLocks noGrp="1" noChangeAspect="1"/>
          </p:cNvPicPr>
          <p:nvPr>
            <p:ph idx="1"/>
          </p:nvPr>
        </p:nvPicPr>
        <p:blipFill>
          <a:blip r:embed="rId2"/>
          <a:srcRect l="-47854" r="-47854"/>
          <a:stretch>
            <a:fillRect/>
          </a:stretch>
        </p:blipFill>
        <p:spPr>
          <a:xfrm>
            <a:off x="457200" y="948348"/>
            <a:ext cx="8229600" cy="5909652"/>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Very Little Of This Is Original Thinking</a:t>
            </a:r>
          </a:p>
        </p:txBody>
      </p:sp>
      <p:sp>
        <p:nvSpPr>
          <p:cNvPr id="3" name="Content Placeholder 2"/>
          <p:cNvSpPr>
            <a:spLocks noGrp="1"/>
          </p:cNvSpPr>
          <p:nvPr>
            <p:ph idx="1"/>
          </p:nvPr>
        </p:nvSpPr>
        <p:spPr/>
        <p:txBody>
          <a:bodyPr/>
          <a:lstStyle/>
          <a:p>
            <a:r>
              <a:rPr lang="en-US" dirty="0"/>
              <a:t>I’ve heard countless people saying the same sort of thing as I’ll be saying.</a:t>
            </a:r>
          </a:p>
          <a:p>
            <a:r>
              <a:rPr lang="en-US" dirty="0"/>
              <a:t>The only reason I’m presenting this is that I took what I’d been hearing and gave it a shot.</a:t>
            </a:r>
          </a:p>
          <a:p>
            <a:r>
              <a:rPr lang="en-US" dirty="0"/>
              <a:t>A lot of people made an enormous contribution to the success of the club.</a:t>
            </a:r>
          </a:p>
          <a:p>
            <a:r>
              <a:rPr lang="en-US" dirty="0"/>
              <a:t>Others have done something similar with similar results.</a:t>
            </a:r>
          </a:p>
          <a:p>
            <a:endParaRPr lang="en-US" dirty="0"/>
          </a:p>
          <a:p>
            <a:pPr>
              <a:buNone/>
            </a:pPr>
            <a:endParaRPr lang="en-US" dirty="0"/>
          </a:p>
          <a:p>
            <a:endParaRPr lang="en-US" dirty="0"/>
          </a:p>
          <a:p>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Flaw In What We’ve Done</a:t>
            </a:r>
          </a:p>
        </p:txBody>
      </p:sp>
      <p:sp>
        <p:nvSpPr>
          <p:cNvPr id="3" name="Content Placeholder 2"/>
          <p:cNvSpPr>
            <a:spLocks noGrp="1"/>
          </p:cNvSpPr>
          <p:nvPr>
            <p:ph idx="1"/>
          </p:nvPr>
        </p:nvSpPr>
        <p:spPr/>
        <p:txBody>
          <a:bodyPr/>
          <a:lstStyle/>
          <a:p>
            <a:r>
              <a:rPr lang="en-US" dirty="0"/>
              <a:t>Ideally, Club50 should be a destination.</a:t>
            </a:r>
          </a:p>
          <a:p>
            <a:r>
              <a:rPr lang="en-US" dirty="0"/>
              <a:t>But at Glenview and North Shore it feels more like a way-station.</a:t>
            </a:r>
          </a:p>
          <a:p>
            <a:r>
              <a:rPr lang="en-US" dirty="0"/>
              <a:t>When you have that higher level it feels like all the cool kids are heading there and a subtle pressure develops to move up as well. It’s the Peter Principle.</a:t>
            </a:r>
          </a:p>
          <a:p>
            <a:r>
              <a:rPr lang="en-US" dirty="0"/>
              <a:t>Not everyone should dance Plus.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Everyone Should Square Dance</a:t>
            </a:r>
          </a:p>
        </p:txBody>
      </p:sp>
      <p:sp>
        <p:nvSpPr>
          <p:cNvPr id="3" name="Content Placeholder 2"/>
          <p:cNvSpPr>
            <a:spLocks noGrp="1"/>
          </p:cNvSpPr>
          <p:nvPr>
            <p:ph idx="1"/>
          </p:nvPr>
        </p:nvSpPr>
        <p:spPr>
          <a:xfrm>
            <a:off x="280403" y="1417638"/>
            <a:ext cx="8667728" cy="5440362"/>
          </a:xfrm>
        </p:spPr>
        <p:txBody>
          <a:bodyPr>
            <a:normAutofit/>
          </a:bodyPr>
          <a:lstStyle/>
          <a:p>
            <a:r>
              <a:rPr lang="en-US" dirty="0"/>
              <a:t>Rocky Mountain has a very high retention rate</a:t>
            </a:r>
          </a:p>
          <a:p>
            <a:r>
              <a:rPr lang="en-US" dirty="0"/>
              <a:t>But they try and screen out the confused ones</a:t>
            </a:r>
          </a:p>
          <a:p>
            <a:r>
              <a:rPr lang="en-US" dirty="0"/>
              <a:t>I try and tell people that it’s not for everyone</a:t>
            </a:r>
          </a:p>
          <a:p>
            <a:r>
              <a:rPr lang="en-US" dirty="0"/>
              <a:t>You can be a genius at poetry and bad at math</a:t>
            </a:r>
          </a:p>
          <a:p>
            <a:r>
              <a:rPr lang="en-US" dirty="0"/>
              <a:t>When someone isn’t getting it we talk to them</a:t>
            </a:r>
          </a:p>
          <a:p>
            <a:r>
              <a:rPr lang="en-US" dirty="0"/>
              <a:t>We don’t allow someone to make it impossible for the rest of the students to learn</a:t>
            </a:r>
          </a:p>
          <a:p>
            <a:r>
              <a:rPr lang="en-US" dirty="0"/>
              <a:t>We don’t send bad dancers out thinking they can dance – worse part of the job</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Ideas To Explore</a:t>
            </a:r>
          </a:p>
        </p:txBody>
      </p:sp>
      <p:sp>
        <p:nvSpPr>
          <p:cNvPr id="3" name="Content Placeholder 2"/>
          <p:cNvSpPr>
            <a:spLocks noGrp="1"/>
          </p:cNvSpPr>
          <p:nvPr>
            <p:ph idx="1"/>
          </p:nvPr>
        </p:nvSpPr>
        <p:spPr>
          <a:xfrm>
            <a:off x="457200" y="1443507"/>
            <a:ext cx="8229600" cy="5257800"/>
          </a:xfrm>
        </p:spPr>
        <p:txBody>
          <a:bodyPr>
            <a:normAutofit/>
          </a:bodyPr>
          <a:lstStyle/>
          <a:p>
            <a:r>
              <a:rPr lang="en-US" dirty="0"/>
              <a:t>The club would like to have a class that meets twice a week and finishes twice as fast. How would that effect retention of the information between classes?</a:t>
            </a:r>
          </a:p>
          <a:p>
            <a:r>
              <a:rPr lang="en-US" dirty="0"/>
              <a:t>If the class is finished in 9 weeks, you could offer classes beginning in September, November, January &amp; March. That gives people choices on what month they’re free to start lessons. It means not having to wait till next September to take lessons.</a:t>
            </a:r>
          </a:p>
          <a:p>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40724"/>
          </a:xfrm>
        </p:spPr>
        <p:txBody>
          <a:bodyPr>
            <a:normAutofit fontScale="90000"/>
          </a:bodyPr>
          <a:lstStyle/>
          <a:p>
            <a:r>
              <a:rPr lang="en-US" dirty="0"/>
              <a:t>Resources</a:t>
            </a:r>
          </a:p>
        </p:txBody>
      </p:sp>
      <p:sp>
        <p:nvSpPr>
          <p:cNvPr id="3" name="Content Placeholder 2"/>
          <p:cNvSpPr>
            <a:spLocks noGrp="1"/>
          </p:cNvSpPr>
          <p:nvPr>
            <p:ph idx="1"/>
          </p:nvPr>
        </p:nvSpPr>
        <p:spPr>
          <a:xfrm>
            <a:off x="457200" y="1146259"/>
            <a:ext cx="8229600" cy="5629271"/>
          </a:xfrm>
        </p:spPr>
        <p:txBody>
          <a:bodyPr>
            <a:normAutofit lnSpcReduction="10000"/>
          </a:bodyPr>
          <a:lstStyle/>
          <a:p>
            <a:r>
              <a:rPr lang="en-US" dirty="0"/>
              <a:t>That idea of twice weekly classes came from Jim Langdon’s Rocky Mountain Recruiting Plan. Another recommendation is Square Dance Marketing Manual by Mike Hogan and Callerlab.</a:t>
            </a:r>
          </a:p>
          <a:p>
            <a:r>
              <a:rPr lang="en-US" dirty="0"/>
              <a:t>There’s a lot of material on the Callerlab Knowledge database. Search for North Shore Squares.</a:t>
            </a:r>
          </a:p>
          <a:p>
            <a:r>
              <a:rPr lang="en-US" dirty="0"/>
              <a:t>North Shore will have four new callers teaching classes this fall. </a:t>
            </a:r>
          </a:p>
          <a:p>
            <a:r>
              <a:rPr lang="en-US" i="1" dirty="0"/>
              <a:t>Becoming A Square Dance Caller</a:t>
            </a:r>
            <a:r>
              <a:rPr lang="en-US" dirty="0"/>
              <a: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1818"/>
          </a:xfrm>
        </p:spPr>
        <p:txBody>
          <a:bodyPr/>
          <a:lstStyle/>
          <a:p>
            <a:r>
              <a:rPr lang="en-US" dirty="0"/>
              <a:t>Just Do It</a:t>
            </a:r>
          </a:p>
        </p:txBody>
      </p:sp>
      <p:sp>
        <p:nvSpPr>
          <p:cNvPr id="3" name="Content Placeholder 2"/>
          <p:cNvSpPr>
            <a:spLocks noGrp="1"/>
          </p:cNvSpPr>
          <p:nvPr>
            <p:ph idx="1"/>
          </p:nvPr>
        </p:nvSpPr>
        <p:spPr>
          <a:xfrm>
            <a:off x="457200" y="1286456"/>
            <a:ext cx="8229600" cy="5211790"/>
          </a:xfrm>
        </p:spPr>
        <p:txBody>
          <a:bodyPr>
            <a:normAutofit/>
          </a:bodyPr>
          <a:lstStyle/>
          <a:p>
            <a:r>
              <a:rPr lang="en-US" dirty="0"/>
              <a:t>In summation I would say you have to avoid reinforcing the negative image of square dancing. But other than that it's just a matter of doing it. It's a lot of hard work, but if you're willing to do the work, it's completely possible. I got lucky in terms of the people who stepped forward when forming the club. But other groups are having similar successes.</a:t>
            </a:r>
          </a:p>
          <a:p>
            <a:r>
              <a:rPr lang="en-US" dirty="0"/>
              <a:t>We have a wonderful product. We just have to sell it right.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85D325F-300E-BC4C-A552-59E28999A67C}"/>
              </a:ext>
            </a:extLst>
          </p:cNvPr>
          <p:cNvPicPr>
            <a:picLocks noChangeAspect="1"/>
          </p:cNvPicPr>
          <p:nvPr/>
        </p:nvPicPr>
        <p:blipFill>
          <a:blip r:embed="rId2"/>
          <a:stretch>
            <a:fillRect/>
          </a:stretch>
        </p:blipFill>
        <p:spPr>
          <a:xfrm>
            <a:off x="1922318" y="0"/>
            <a:ext cx="5299364" cy="6858000"/>
          </a:xfrm>
          <a:prstGeom prst="rect">
            <a:avLst/>
          </a:prstGeom>
        </p:spPr>
      </p:pic>
    </p:spTree>
    <p:extLst>
      <p:ext uri="{BB962C8B-B14F-4D97-AF65-F5344CB8AC3E}">
        <p14:creationId xmlns:p14="http://schemas.microsoft.com/office/powerpoint/2010/main" val="23173171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3D127-BEEC-5E47-8C8F-24373A120018}"/>
              </a:ext>
            </a:extLst>
          </p:cNvPr>
          <p:cNvSpPr>
            <a:spLocks noGrp="1"/>
          </p:cNvSpPr>
          <p:nvPr>
            <p:ph type="title"/>
          </p:nvPr>
        </p:nvSpPr>
        <p:spPr>
          <a:xfrm>
            <a:off x="457200" y="160336"/>
            <a:ext cx="8229600" cy="887628"/>
          </a:xfrm>
        </p:spPr>
        <p:txBody>
          <a:bodyPr/>
          <a:lstStyle/>
          <a:p>
            <a:r>
              <a:rPr lang="en-US" dirty="0"/>
              <a:t>Resources</a:t>
            </a:r>
          </a:p>
        </p:txBody>
      </p:sp>
      <p:sp>
        <p:nvSpPr>
          <p:cNvPr id="3" name="Content Placeholder 2">
            <a:extLst>
              <a:ext uri="{FF2B5EF4-FFF2-40B4-BE49-F238E27FC236}">
                <a16:creationId xmlns:a16="http://schemas.microsoft.com/office/drawing/2014/main" id="{4EA2599C-CD19-6B4D-8095-16B751BA9087}"/>
              </a:ext>
            </a:extLst>
          </p:cNvPr>
          <p:cNvSpPr>
            <a:spLocks noGrp="1"/>
          </p:cNvSpPr>
          <p:nvPr>
            <p:ph idx="1"/>
          </p:nvPr>
        </p:nvSpPr>
        <p:spPr>
          <a:xfrm>
            <a:off x="457200" y="1263722"/>
            <a:ext cx="8229600" cy="4862442"/>
          </a:xfrm>
        </p:spPr>
        <p:txBody>
          <a:bodyPr>
            <a:normAutofit fontScale="77500" lnSpcReduction="20000"/>
          </a:bodyPr>
          <a:lstStyle/>
          <a:p>
            <a:r>
              <a:rPr lang="en-US" dirty="0"/>
              <a:t>Becoming A Square Dance Caller:  </a:t>
            </a:r>
            <a:r>
              <a:rPr lang="en-US" u="sng" dirty="0">
                <a:hlinkClick r:id="rId2"/>
              </a:rPr>
              <a:t>http://brucetholmes.com/Becoming.html</a:t>
            </a:r>
            <a:endParaRPr lang="en-US" u="sng" dirty="0"/>
          </a:p>
          <a:p>
            <a:endParaRPr lang="en-US" dirty="0"/>
          </a:p>
          <a:p>
            <a:r>
              <a:rPr lang="en-US" dirty="0"/>
              <a:t>On the Callerlab Knowledge Base</a:t>
            </a:r>
          </a:p>
          <a:p>
            <a:pPr marL="0" indent="0">
              <a:buNone/>
            </a:pPr>
            <a:r>
              <a:rPr lang="en-US" u="sng" dirty="0">
                <a:hlinkClick r:id="rId3"/>
              </a:rPr>
              <a:t>http://callerlabknowledge.org/north-shore-squares-zero.../</a:t>
            </a:r>
            <a:endParaRPr lang="en-US" dirty="0"/>
          </a:p>
          <a:p>
            <a:r>
              <a:rPr lang="en-US" dirty="0"/>
              <a:t>NORTH SHORE SQUARES – ZERO TO 50 IN 18 MONTHS</a:t>
            </a:r>
          </a:p>
          <a:p>
            <a:r>
              <a:rPr lang="en-US" dirty="0"/>
              <a:t>Definition Booklets</a:t>
            </a:r>
          </a:p>
          <a:p>
            <a:r>
              <a:rPr lang="en-US" dirty="0"/>
              <a:t>Flash Cards</a:t>
            </a:r>
          </a:p>
          <a:p>
            <a:endParaRPr lang="en-US" dirty="0"/>
          </a:p>
          <a:p>
            <a:r>
              <a:rPr lang="en-US" dirty="0"/>
              <a:t>Call Videos: </a:t>
            </a:r>
            <a:r>
              <a:rPr lang="en-US" u="sng" dirty="0">
                <a:hlinkClick r:id="rId4"/>
              </a:rPr>
              <a:t>https://www.northshoresquares.com/copy-of-alphabetical-club-50-videos</a:t>
            </a:r>
            <a:endParaRPr lang="en-US" u="sng" dirty="0"/>
          </a:p>
          <a:p>
            <a:endParaRPr lang="en-US" dirty="0"/>
          </a:p>
          <a:p>
            <a:r>
              <a:rPr lang="en-US" dirty="0" err="1"/>
              <a:t>Bruce@BruceTHolmes.com</a:t>
            </a:r>
            <a:r>
              <a:rPr lang="en-US" dirty="0"/>
              <a:t> </a:t>
            </a:r>
          </a:p>
        </p:txBody>
      </p:sp>
    </p:spTree>
    <p:extLst>
      <p:ext uri="{BB962C8B-B14F-4D97-AF65-F5344CB8AC3E}">
        <p14:creationId xmlns:p14="http://schemas.microsoft.com/office/powerpoint/2010/main" val="35218575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Thanks For Listening</a:t>
            </a:r>
            <a:br>
              <a:rPr lang="en-US" dirty="0"/>
            </a:br>
            <a:r>
              <a:rPr lang="en-US" dirty="0"/>
              <a:t>Questions?</a:t>
            </a:r>
          </a:p>
        </p:txBody>
      </p:sp>
      <p:pic>
        <p:nvPicPr>
          <p:cNvPr id="4" name="Content Placeholder 3" descr="NSS banner square Evanston.pdf"/>
          <p:cNvPicPr>
            <a:picLocks noGrp="1" noChangeAspect="1"/>
          </p:cNvPicPr>
          <p:nvPr>
            <p:ph idx="1"/>
          </p:nvPr>
        </p:nvPicPr>
        <mc:AlternateContent xmlns:mc="http://schemas.openxmlformats.org/markup-compatibility/2006">
          <mc:Choice xmlns="" xmlns:mv="urn:schemas-microsoft-com:mac:vml" xmlns:ma="http://schemas.microsoft.com/office/mac/drawingml/2008/main" Requires="ma">
            <p:blipFill>
              <a:blip r:embed="rId3"/>
              <a:srcRect l="-63644" r="-63644"/>
              <a:stretch>
                <a:fillRect/>
              </a:stretch>
            </p:blipFill>
          </mc:Choice>
          <mc:Fallback>
            <p:blipFill>
              <a:blip r:embed="rId4"/>
              <a:srcRect l="-63644" r="-63644"/>
              <a:stretch>
                <a:fillRect/>
              </a:stretch>
            </p:blipFill>
          </mc:Fallback>
        </mc:AlternateConten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Almost Anyone Could Have Done This</a:t>
            </a:r>
          </a:p>
        </p:txBody>
      </p:sp>
      <p:sp>
        <p:nvSpPr>
          <p:cNvPr id="3" name="Content Placeholder 2"/>
          <p:cNvSpPr>
            <a:spLocks noGrp="1"/>
          </p:cNvSpPr>
          <p:nvPr>
            <p:ph idx="1"/>
          </p:nvPr>
        </p:nvSpPr>
        <p:spPr/>
        <p:txBody>
          <a:bodyPr/>
          <a:lstStyle/>
          <a:p>
            <a:r>
              <a:rPr lang="en-US" dirty="0"/>
              <a:t>Nine years ago I was not a caller. These days I’m adequate.</a:t>
            </a:r>
          </a:p>
          <a:p>
            <a:r>
              <a:rPr lang="en-US" dirty="0"/>
              <a:t>I’d like to think I’m a good teacher and I mostly sing in key.</a:t>
            </a:r>
          </a:p>
          <a:p>
            <a:r>
              <a:rPr lang="en-US" dirty="0"/>
              <a:t>I was willing to put in the hours.</a:t>
            </a:r>
          </a:p>
          <a:p>
            <a:r>
              <a:rPr lang="en-US" dirty="0"/>
              <a:t>I had a lot of help.</a:t>
            </a:r>
          </a:p>
          <a:p>
            <a:r>
              <a:rPr lang="en-US" dirty="0"/>
              <a:t>And I’m a NICE GUY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Story</a:t>
            </a:r>
          </a:p>
        </p:txBody>
      </p:sp>
      <p:sp>
        <p:nvSpPr>
          <p:cNvPr id="3" name="Content Placeholder 2"/>
          <p:cNvSpPr>
            <a:spLocks noGrp="1"/>
          </p:cNvSpPr>
          <p:nvPr>
            <p:ph idx="1"/>
          </p:nvPr>
        </p:nvSpPr>
        <p:spPr/>
        <p:txBody>
          <a:bodyPr/>
          <a:lstStyle/>
          <a:p>
            <a:r>
              <a:rPr lang="en-US" dirty="0"/>
              <a:t>Took a square dance class when I was 11</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Story</a:t>
            </a:r>
          </a:p>
        </p:txBody>
      </p:sp>
      <p:sp>
        <p:nvSpPr>
          <p:cNvPr id="3" name="Content Placeholder 2"/>
          <p:cNvSpPr>
            <a:spLocks noGrp="1"/>
          </p:cNvSpPr>
          <p:nvPr>
            <p:ph idx="1"/>
          </p:nvPr>
        </p:nvSpPr>
        <p:spPr>
          <a:xfrm>
            <a:off x="457200" y="1600200"/>
            <a:ext cx="8229600" cy="5104209"/>
          </a:xfrm>
        </p:spPr>
        <p:txBody>
          <a:bodyPr>
            <a:normAutofit/>
          </a:bodyPr>
          <a:lstStyle/>
          <a:p>
            <a:r>
              <a:rPr lang="en-US" dirty="0"/>
              <a:t>Took a square dance class when I was 11</a:t>
            </a:r>
          </a:p>
          <a:p>
            <a:r>
              <a:rPr lang="en-US" dirty="0"/>
              <a:t>Then the family moved east and the square dancing ended</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23643</TotalTime>
  <Words>3632</Words>
  <Application>Microsoft Macintosh PowerPoint</Application>
  <PresentationFormat>On-screen Show (4:3)</PresentationFormat>
  <Paragraphs>365</Paragraphs>
  <Slides>67</Slides>
  <Notes>34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67</vt:i4>
      </vt:variant>
    </vt:vector>
  </HeadingPairs>
  <TitlesOfParts>
    <vt:vector size="70" baseType="lpstr">
      <vt:lpstr>Arial</vt:lpstr>
      <vt:lpstr>Calibri</vt:lpstr>
      <vt:lpstr>Office Theme</vt:lpstr>
      <vt:lpstr>Starting A Square Dance Club  </vt:lpstr>
      <vt:lpstr>8%</vt:lpstr>
      <vt:lpstr>8%</vt:lpstr>
      <vt:lpstr>USA National Conventions</vt:lpstr>
      <vt:lpstr>USA National Conventions</vt:lpstr>
      <vt:lpstr>Very Little Of This Is Original Thinking</vt:lpstr>
      <vt:lpstr>Almost Anyone Could Have Done This</vt:lpstr>
      <vt:lpstr>My Story</vt:lpstr>
      <vt:lpstr>My Story</vt:lpstr>
      <vt:lpstr>My Story</vt:lpstr>
      <vt:lpstr>My Story</vt:lpstr>
      <vt:lpstr>My Story</vt:lpstr>
      <vt:lpstr>My Story</vt:lpstr>
      <vt:lpstr>KDI</vt:lpstr>
      <vt:lpstr>KDI</vt:lpstr>
      <vt:lpstr>KDI</vt:lpstr>
      <vt:lpstr>KDI</vt:lpstr>
      <vt:lpstr>PowerPoint Presentation</vt:lpstr>
      <vt:lpstr>Minnie Pearl</vt:lpstr>
      <vt:lpstr>Johnny, Minnie &amp; Glen</vt:lpstr>
      <vt:lpstr>And the show was</vt:lpstr>
      <vt:lpstr>Teresa Russell</vt:lpstr>
      <vt:lpstr>KDI continued</vt:lpstr>
      <vt:lpstr>KDI continued</vt:lpstr>
      <vt:lpstr>KDI continued</vt:lpstr>
      <vt:lpstr>KDI continued</vt:lpstr>
      <vt:lpstr>KDI continued</vt:lpstr>
      <vt:lpstr>KDI continued</vt:lpstr>
      <vt:lpstr>KDI continued</vt:lpstr>
      <vt:lpstr>The Lost Years</vt:lpstr>
      <vt:lpstr>The Lost Years</vt:lpstr>
      <vt:lpstr>The Lost Years</vt:lpstr>
      <vt:lpstr>The Lost Years</vt:lpstr>
      <vt:lpstr>The Lost Years</vt:lpstr>
      <vt:lpstr>The Lost Years</vt:lpstr>
      <vt:lpstr>The Lost Years</vt:lpstr>
      <vt:lpstr>Problems With Square Dancing</vt:lpstr>
      <vt:lpstr>But We Don’t Give Them Enough Time</vt:lpstr>
      <vt:lpstr>An Average Class</vt:lpstr>
      <vt:lpstr>Glenview Squares’ Problems &amp; The Ad Hoc Committee</vt:lpstr>
      <vt:lpstr>The Ad Hoc Committee</vt:lpstr>
      <vt:lpstr>The Unthinkable</vt:lpstr>
      <vt:lpstr>Stealing &amp; Retrieving</vt:lpstr>
      <vt:lpstr>Starting North Shore Squares</vt:lpstr>
      <vt:lpstr>PowerPoint Presentation</vt:lpstr>
      <vt:lpstr>Postering</vt:lpstr>
      <vt:lpstr>A Class Poster</vt:lpstr>
      <vt:lpstr>Free Intros</vt:lpstr>
      <vt:lpstr>My Intro Party Preferences</vt:lpstr>
      <vt:lpstr>The First Year</vt:lpstr>
      <vt:lpstr>The First Year</vt:lpstr>
      <vt:lpstr>The First Year</vt:lpstr>
      <vt:lpstr>Lesson Support</vt:lpstr>
      <vt:lpstr>PowerPoint Presentation</vt:lpstr>
      <vt:lpstr>Our First Year Of Dances</vt:lpstr>
      <vt:lpstr>Attendance got up to 9 squares </vt:lpstr>
      <vt:lpstr>We Need More Callers</vt:lpstr>
      <vt:lpstr>First 12 Months</vt:lpstr>
      <vt:lpstr>We get 4 to 6 Squares each week at the Summer Dances</vt:lpstr>
      <vt:lpstr>The Flaw In What We’ve Done</vt:lpstr>
      <vt:lpstr>Not Everyone Should Square Dance</vt:lpstr>
      <vt:lpstr>Ideas To Explore</vt:lpstr>
      <vt:lpstr>Resources</vt:lpstr>
      <vt:lpstr>Just Do It</vt:lpstr>
      <vt:lpstr>PowerPoint Presentation</vt:lpstr>
      <vt:lpstr>Resources</vt:lpstr>
      <vt:lpstr>Thanks For Listening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Growing Square Dance</dc:title>
  <dc:creator>Bruce Holmes</dc:creator>
  <cp:lastModifiedBy>Bruce Holmes</cp:lastModifiedBy>
  <cp:revision>67</cp:revision>
  <dcterms:created xsi:type="dcterms:W3CDTF">2018-07-19T16:11:27Z</dcterms:created>
  <dcterms:modified xsi:type="dcterms:W3CDTF">2020-09-26T18:10:41Z</dcterms:modified>
</cp:coreProperties>
</file>