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9" r:id="rId3"/>
    <p:sldId id="257" r:id="rId4"/>
    <p:sldId id="258" r:id="rId5"/>
    <p:sldId id="259" r:id="rId6"/>
    <p:sldId id="261" r:id="rId7"/>
    <p:sldId id="260" r:id="rId8"/>
    <p:sldId id="264" r:id="rId9"/>
    <p:sldId id="262" r:id="rId10"/>
    <p:sldId id="266" r:id="rId11"/>
    <p:sldId id="267" r:id="rId12"/>
    <p:sldId id="268" r:id="rId13"/>
    <p:sldId id="269" r:id="rId14"/>
    <p:sldId id="270" r:id="rId15"/>
    <p:sldId id="288" r:id="rId16"/>
    <p:sldId id="265" r:id="rId17"/>
    <p:sldId id="263" r:id="rId18"/>
    <p:sldId id="271" r:id="rId19"/>
    <p:sldId id="272" r:id="rId20"/>
    <p:sldId id="273" r:id="rId21"/>
    <p:sldId id="274" r:id="rId22"/>
    <p:sldId id="278" r:id="rId23"/>
    <p:sldId id="279" r:id="rId24"/>
    <p:sldId id="276" r:id="rId25"/>
    <p:sldId id="275" r:id="rId26"/>
    <p:sldId id="277" r:id="rId27"/>
    <p:sldId id="280" r:id="rId28"/>
    <p:sldId id="281" r:id="rId29"/>
    <p:sldId id="282" r:id="rId30"/>
    <p:sldId id="283" r:id="rId31"/>
    <p:sldId id="284" r:id="rId32"/>
    <p:sldId id="285" r:id="rId33"/>
    <p:sldId id="290" r:id="rId34"/>
    <p:sldId id="291" r:id="rId35"/>
    <p:sldId id="286" r:id="rId36"/>
    <p:sldId id="287" r:id="rId37"/>
    <p:sldId id="292" r:id="rId38"/>
    <p:sldId id="293" r:id="rId39"/>
    <p:sldId id="289" r:id="rId40"/>
    <p:sldId id="294" r:id="rId41"/>
    <p:sldId id="295" r:id="rId42"/>
    <p:sldId id="296" r:id="rId43"/>
    <p:sldId id="297" r:id="rId44"/>
    <p:sldId id="298" r:id="rId45"/>
    <p:sldId id="300"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78"/>
    <p:restoredTop sz="97026"/>
  </p:normalViewPr>
  <p:slideViewPr>
    <p:cSldViewPr snapToGrid="0" snapToObjects="1">
      <p:cViewPr varScale="1">
        <p:scale>
          <a:sx n="236" d="100"/>
          <a:sy n="236" d="100"/>
        </p:scale>
        <p:origin x="27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5/13/21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5/13/21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5/13/21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5/13/21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5/13/21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5/13/21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5/13/21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5/13/21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5/13/21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9E7657-F8A7-D44C-BF87-55199AF10DA0}"/>
              </a:ext>
            </a:extLst>
          </p:cNvPr>
          <p:cNvSpPr>
            <a:spLocks noGrp="1"/>
          </p:cNvSpPr>
          <p:nvPr>
            <p:ph type="ctrTitle"/>
          </p:nvPr>
        </p:nvSpPr>
        <p:spPr>
          <a:xfrm>
            <a:off x="80387" y="2582426"/>
            <a:ext cx="8744069" cy="1524353"/>
          </a:xfrm>
        </p:spPr>
        <p:txBody>
          <a:bodyPr/>
          <a:lstStyle/>
          <a:p>
            <a:r>
              <a:rPr lang="en-US" dirty="0"/>
              <a:t>Relationships  </a:t>
            </a:r>
            <a:br>
              <a:rPr lang="en-US" dirty="0"/>
            </a:br>
            <a:r>
              <a:rPr lang="en-US" dirty="0"/>
              <a:t>The Forgotten “R” in FASR</a:t>
            </a:r>
          </a:p>
        </p:txBody>
      </p:sp>
      <p:sp>
        <p:nvSpPr>
          <p:cNvPr id="3" name="Subtitle 2">
            <a:extLst>
              <a:ext uri="{FF2B5EF4-FFF2-40B4-BE49-F238E27FC236}">
                <a16:creationId xmlns:a16="http://schemas.microsoft.com/office/drawing/2014/main" id="{0786D10A-6209-B14D-88CE-1CED8C2E24FD}"/>
              </a:ext>
            </a:extLst>
          </p:cNvPr>
          <p:cNvSpPr>
            <a:spLocks noGrp="1"/>
          </p:cNvSpPr>
          <p:nvPr>
            <p:ph type="subTitle" idx="1"/>
          </p:nvPr>
        </p:nvSpPr>
        <p:spPr/>
        <p:txBody>
          <a:bodyPr/>
          <a:lstStyle/>
          <a:p>
            <a:r>
              <a:rPr lang="en-US" dirty="0"/>
              <a:t>Barry Johnson – May, 2021</a:t>
            </a:r>
          </a:p>
        </p:txBody>
      </p:sp>
    </p:spTree>
    <p:extLst>
      <p:ext uri="{BB962C8B-B14F-4D97-AF65-F5344CB8AC3E}">
        <p14:creationId xmlns:p14="http://schemas.microsoft.com/office/powerpoint/2010/main" val="923407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76D3A-582D-D042-961D-B09D7C864139}"/>
              </a:ext>
            </a:extLst>
          </p:cNvPr>
          <p:cNvSpPr>
            <a:spLocks noGrp="1"/>
          </p:cNvSpPr>
          <p:nvPr>
            <p:ph type="title"/>
          </p:nvPr>
        </p:nvSpPr>
        <p:spPr/>
        <p:txBody>
          <a:bodyPr/>
          <a:lstStyle/>
          <a:p>
            <a:r>
              <a:rPr lang="en-US" dirty="0"/>
              <a:t>Let’s look at some examples</a:t>
            </a:r>
          </a:p>
        </p:txBody>
      </p:sp>
      <p:sp>
        <p:nvSpPr>
          <p:cNvPr id="3" name="Content Placeholder 2">
            <a:extLst>
              <a:ext uri="{FF2B5EF4-FFF2-40B4-BE49-F238E27FC236}">
                <a16:creationId xmlns:a16="http://schemas.microsoft.com/office/drawing/2014/main" id="{D31B6799-BE3B-774F-8C3F-36D77AF3EB8C}"/>
              </a:ext>
            </a:extLst>
          </p:cNvPr>
          <p:cNvSpPr>
            <a:spLocks noGrp="1"/>
          </p:cNvSpPr>
          <p:nvPr>
            <p:ph idx="1"/>
          </p:nvPr>
        </p:nvSpPr>
        <p:spPr/>
        <p:txBody>
          <a:bodyPr/>
          <a:lstStyle/>
          <a:p>
            <a:r>
              <a:rPr lang="en-US" dirty="0"/>
              <a:t>Static square:  Sides Square Thru 4.</a:t>
            </a:r>
            <a:br>
              <a:rPr lang="en-US" dirty="0"/>
            </a:br>
            <a:r>
              <a:rPr lang="en-US" dirty="0"/>
              <a:t>Split the square into two boxes of four (or even two columns).  Every dancer is looking at their corner, so every dancer’s corner is in their group.  </a:t>
            </a:r>
            <a:r>
              <a:rPr lang="en-US" b="1" dirty="0"/>
              <a:t>THIS IS A “CORNER GROUP”.</a:t>
            </a:r>
            <a:br>
              <a:rPr lang="en-US" b="1" dirty="0"/>
            </a:br>
            <a:endParaRPr lang="en-US" b="1" dirty="0"/>
          </a:p>
          <a:p>
            <a:r>
              <a:rPr lang="en-US" dirty="0"/>
              <a:t>Static Square:  Heads Square Thru 2.</a:t>
            </a:r>
            <a:br>
              <a:rPr lang="en-US" dirty="0"/>
            </a:br>
            <a:r>
              <a:rPr lang="en-US" dirty="0"/>
              <a:t>Every dancer is facing their Right-Hand Lady (or Left-Hand Man). </a:t>
            </a:r>
            <a:br>
              <a:rPr lang="en-US" dirty="0"/>
            </a:br>
            <a:r>
              <a:rPr lang="en-US" b="1" dirty="0"/>
              <a:t>THIS IS A “RIGHT-HAND LADY GROUP”.</a:t>
            </a:r>
            <a:endParaRPr lang="en-US" dirty="0"/>
          </a:p>
        </p:txBody>
      </p:sp>
    </p:spTree>
    <p:extLst>
      <p:ext uri="{BB962C8B-B14F-4D97-AF65-F5344CB8AC3E}">
        <p14:creationId xmlns:p14="http://schemas.microsoft.com/office/powerpoint/2010/main" val="2153809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76D3A-582D-D042-961D-B09D7C864139}"/>
              </a:ext>
            </a:extLst>
          </p:cNvPr>
          <p:cNvSpPr>
            <a:spLocks noGrp="1"/>
          </p:cNvSpPr>
          <p:nvPr>
            <p:ph type="title"/>
          </p:nvPr>
        </p:nvSpPr>
        <p:spPr/>
        <p:txBody>
          <a:bodyPr/>
          <a:lstStyle/>
          <a:p>
            <a:r>
              <a:rPr lang="en-US" dirty="0"/>
              <a:t>More examples</a:t>
            </a:r>
          </a:p>
        </p:txBody>
      </p:sp>
      <p:sp>
        <p:nvSpPr>
          <p:cNvPr id="3" name="Content Placeholder 2">
            <a:extLst>
              <a:ext uri="{FF2B5EF4-FFF2-40B4-BE49-F238E27FC236}">
                <a16:creationId xmlns:a16="http://schemas.microsoft.com/office/drawing/2014/main" id="{D31B6799-BE3B-774F-8C3F-36D77AF3EB8C}"/>
              </a:ext>
            </a:extLst>
          </p:cNvPr>
          <p:cNvSpPr>
            <a:spLocks noGrp="1"/>
          </p:cNvSpPr>
          <p:nvPr>
            <p:ph idx="1"/>
          </p:nvPr>
        </p:nvSpPr>
        <p:spPr/>
        <p:txBody>
          <a:bodyPr/>
          <a:lstStyle/>
          <a:p>
            <a:r>
              <a:rPr lang="en-US" dirty="0"/>
              <a:t>Static square:  Sides Lead Left.</a:t>
            </a:r>
            <a:br>
              <a:rPr lang="en-US" dirty="0"/>
            </a:br>
            <a:r>
              <a:rPr lang="en-US" dirty="0"/>
              <a:t>In each box of four, every dancer’s partner is beside them.</a:t>
            </a:r>
            <a:br>
              <a:rPr lang="en-US" dirty="0"/>
            </a:br>
            <a:r>
              <a:rPr lang="en-US" b="1" dirty="0"/>
              <a:t>THIS IS A “PARTNER GROUP”.</a:t>
            </a:r>
            <a:br>
              <a:rPr lang="en-US" b="1" dirty="0"/>
            </a:br>
            <a:endParaRPr lang="en-US" b="1" dirty="0"/>
          </a:p>
          <a:p>
            <a:r>
              <a:rPr lang="en-US" dirty="0"/>
              <a:t>Static square:  Four Ladies Chain, Heads Lead Left.</a:t>
            </a:r>
            <a:br>
              <a:rPr lang="en-US" dirty="0"/>
            </a:br>
            <a:r>
              <a:rPr lang="en-US" dirty="0"/>
              <a:t>In each box of four, every dancer’s opposite lady (or man) is beside them.</a:t>
            </a:r>
            <a:br>
              <a:rPr lang="en-US" dirty="0"/>
            </a:br>
            <a:r>
              <a:rPr lang="en-US" b="1" dirty="0"/>
              <a:t>THIS IS AN “OPPOSITE LADY GROUP”.</a:t>
            </a:r>
            <a:br>
              <a:rPr lang="en-US" b="1" dirty="0"/>
            </a:br>
            <a:endParaRPr lang="en-US" dirty="0"/>
          </a:p>
        </p:txBody>
      </p:sp>
    </p:spTree>
    <p:extLst>
      <p:ext uri="{BB962C8B-B14F-4D97-AF65-F5344CB8AC3E}">
        <p14:creationId xmlns:p14="http://schemas.microsoft.com/office/powerpoint/2010/main" val="972041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B2AD1-90F3-A646-AA31-C1AC8770627A}"/>
              </a:ext>
            </a:extLst>
          </p:cNvPr>
          <p:cNvSpPr>
            <a:spLocks noGrp="1"/>
          </p:cNvSpPr>
          <p:nvPr>
            <p:ph type="title"/>
          </p:nvPr>
        </p:nvSpPr>
        <p:spPr/>
        <p:txBody>
          <a:bodyPr/>
          <a:lstStyle/>
          <a:p>
            <a:r>
              <a:rPr lang="en-US" dirty="0"/>
              <a:t>But that still seems hard to see!</a:t>
            </a:r>
          </a:p>
        </p:txBody>
      </p:sp>
      <p:sp>
        <p:nvSpPr>
          <p:cNvPr id="3" name="Content Placeholder 2">
            <a:extLst>
              <a:ext uri="{FF2B5EF4-FFF2-40B4-BE49-F238E27FC236}">
                <a16:creationId xmlns:a16="http://schemas.microsoft.com/office/drawing/2014/main" id="{5C9614DB-43DB-DE4A-B58C-E47B96DB2DA6}"/>
              </a:ext>
            </a:extLst>
          </p:cNvPr>
          <p:cNvSpPr>
            <a:spLocks noGrp="1"/>
          </p:cNvSpPr>
          <p:nvPr>
            <p:ph idx="1"/>
          </p:nvPr>
        </p:nvSpPr>
        <p:spPr/>
        <p:txBody>
          <a:bodyPr>
            <a:normAutofit/>
          </a:bodyPr>
          <a:lstStyle/>
          <a:p>
            <a:pPr marL="0" indent="0">
              <a:buNone/>
            </a:pPr>
            <a:r>
              <a:rPr lang="en-US" dirty="0"/>
              <a:t>We look for “matches”:  Original couples that are somewhere in the same group.   Look at one group and count the matches.</a:t>
            </a:r>
            <a:br>
              <a:rPr lang="en-US" dirty="0"/>
            </a:br>
            <a:endParaRPr lang="en-US" dirty="0"/>
          </a:p>
          <a:p>
            <a:r>
              <a:rPr lang="en-US" dirty="0"/>
              <a:t>Any time you see 2 matches, it MUST be a Partner group!</a:t>
            </a:r>
            <a:br>
              <a:rPr lang="en-US" dirty="0"/>
            </a:br>
            <a:r>
              <a:rPr lang="en-US" dirty="0"/>
              <a:t>Don’t need to know anything else.</a:t>
            </a:r>
            <a:br>
              <a:rPr lang="en-US" dirty="0"/>
            </a:br>
            <a:endParaRPr lang="en-US" dirty="0"/>
          </a:p>
          <a:p>
            <a:r>
              <a:rPr lang="en-US" dirty="0"/>
              <a:t>Any time that there are NO matches in a group, it MUST be an Opposite Lady group!</a:t>
            </a:r>
            <a:br>
              <a:rPr lang="en-US" dirty="0"/>
            </a:br>
            <a:r>
              <a:rPr lang="en-US" dirty="0"/>
              <a:t>Don’t need to know anything else.</a:t>
            </a:r>
          </a:p>
        </p:txBody>
      </p:sp>
    </p:spTree>
    <p:extLst>
      <p:ext uri="{BB962C8B-B14F-4D97-AF65-F5344CB8AC3E}">
        <p14:creationId xmlns:p14="http://schemas.microsoft.com/office/powerpoint/2010/main" val="896713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FC202-5722-5D4E-9652-887C5C5E21EB}"/>
              </a:ext>
            </a:extLst>
          </p:cNvPr>
          <p:cNvSpPr>
            <a:spLocks noGrp="1"/>
          </p:cNvSpPr>
          <p:nvPr>
            <p:ph type="title"/>
          </p:nvPr>
        </p:nvSpPr>
        <p:spPr/>
        <p:txBody>
          <a:bodyPr/>
          <a:lstStyle/>
          <a:p>
            <a:r>
              <a:rPr lang="en-US" dirty="0"/>
              <a:t>What about “one-match” groups?</a:t>
            </a:r>
          </a:p>
        </p:txBody>
      </p:sp>
      <p:sp>
        <p:nvSpPr>
          <p:cNvPr id="3" name="Content Placeholder 2">
            <a:extLst>
              <a:ext uri="{FF2B5EF4-FFF2-40B4-BE49-F238E27FC236}">
                <a16:creationId xmlns:a16="http://schemas.microsoft.com/office/drawing/2014/main" id="{3D435AF1-4BD6-1640-8023-869857EAD49E}"/>
              </a:ext>
            </a:extLst>
          </p:cNvPr>
          <p:cNvSpPr>
            <a:spLocks noGrp="1"/>
          </p:cNvSpPr>
          <p:nvPr>
            <p:ph idx="1"/>
          </p:nvPr>
        </p:nvSpPr>
        <p:spPr/>
        <p:txBody>
          <a:bodyPr/>
          <a:lstStyle/>
          <a:p>
            <a:r>
              <a:rPr lang="en-US" dirty="0"/>
              <a:t>When you see one matching couple in a group (and the other is not matched), then we have to look a little bit deeper:</a:t>
            </a:r>
            <a:br>
              <a:rPr lang="en-US" dirty="0"/>
            </a:br>
            <a:endParaRPr lang="en-US" dirty="0"/>
          </a:p>
          <a:p>
            <a:r>
              <a:rPr lang="en-US" dirty="0"/>
              <a:t>If any dancer’s corner is anywhere in the group, then this MUST be a Corner group!</a:t>
            </a:r>
            <a:br>
              <a:rPr lang="en-US" dirty="0"/>
            </a:br>
            <a:endParaRPr lang="en-US" dirty="0"/>
          </a:p>
          <a:p>
            <a:r>
              <a:rPr lang="en-US" dirty="0"/>
              <a:t>Otherwise, it’s a Right-Hand Lady group!</a:t>
            </a:r>
          </a:p>
        </p:txBody>
      </p:sp>
    </p:spTree>
    <p:extLst>
      <p:ext uri="{BB962C8B-B14F-4D97-AF65-F5344CB8AC3E}">
        <p14:creationId xmlns:p14="http://schemas.microsoft.com/office/powerpoint/2010/main" val="1461552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BFB94-6C8E-EF4F-A602-12EA8E6246D3}"/>
              </a:ext>
            </a:extLst>
          </p:cNvPr>
          <p:cNvSpPr>
            <a:spLocks noGrp="1"/>
          </p:cNvSpPr>
          <p:nvPr>
            <p:ph type="title"/>
          </p:nvPr>
        </p:nvSpPr>
        <p:spPr>
          <a:xfrm>
            <a:off x="572757" y="753228"/>
            <a:ext cx="9721426" cy="1080938"/>
          </a:xfrm>
        </p:spPr>
        <p:txBody>
          <a:bodyPr/>
          <a:lstStyle/>
          <a:p>
            <a:r>
              <a:rPr lang="en-US" dirty="0"/>
              <a:t>But I can’t see matches and corners that fast!</a:t>
            </a:r>
          </a:p>
        </p:txBody>
      </p:sp>
      <p:sp>
        <p:nvSpPr>
          <p:cNvPr id="3" name="Content Placeholder 2">
            <a:extLst>
              <a:ext uri="{FF2B5EF4-FFF2-40B4-BE49-F238E27FC236}">
                <a16:creationId xmlns:a16="http://schemas.microsoft.com/office/drawing/2014/main" id="{2C0479A7-EE8C-8B4F-ADFF-520C471A2A8E}"/>
              </a:ext>
            </a:extLst>
          </p:cNvPr>
          <p:cNvSpPr>
            <a:spLocks noGrp="1"/>
          </p:cNvSpPr>
          <p:nvPr>
            <p:ph idx="1"/>
          </p:nvPr>
        </p:nvSpPr>
        <p:spPr/>
        <p:txBody>
          <a:bodyPr/>
          <a:lstStyle/>
          <a:p>
            <a:pPr marL="0" indent="0">
              <a:buNone/>
            </a:pPr>
            <a:r>
              <a:rPr lang="en-US" dirty="0"/>
              <a:t>It’s OK.  Remember, relationship groups aren’t sensitive to formation, arrangement or sequence.  </a:t>
            </a:r>
          </a:p>
          <a:p>
            <a:pPr marL="0" indent="0">
              <a:buNone/>
            </a:pPr>
            <a:endParaRPr lang="en-US" dirty="0"/>
          </a:p>
          <a:p>
            <a:pPr marL="0" indent="0">
              <a:buNone/>
            </a:pPr>
            <a:r>
              <a:rPr lang="en-US" dirty="0"/>
              <a:t>Just dance people around in that group of four for a few seconds while you get your bearings.</a:t>
            </a:r>
            <a:br>
              <a:rPr lang="en-US" dirty="0"/>
            </a:br>
            <a:endParaRPr lang="en-US" dirty="0"/>
          </a:p>
          <a:p>
            <a:pPr marL="0" indent="0">
              <a:buNone/>
            </a:pPr>
            <a:r>
              <a:rPr lang="en-US" dirty="0"/>
              <a:t>For example, “Swing Thru, Centers Run, Wheel and Deal” will buy you 5 seconds of mindless calling while you’re looking.  </a:t>
            </a:r>
            <a:br>
              <a:rPr lang="en-US" dirty="0"/>
            </a:br>
            <a:r>
              <a:rPr lang="en-US" dirty="0"/>
              <a:t>Keep it up as long as you need; there’s no hurry.</a:t>
            </a:r>
          </a:p>
        </p:txBody>
      </p:sp>
    </p:spTree>
    <p:extLst>
      <p:ext uri="{BB962C8B-B14F-4D97-AF65-F5344CB8AC3E}">
        <p14:creationId xmlns:p14="http://schemas.microsoft.com/office/powerpoint/2010/main" val="2248972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1BA19-D923-4B43-975B-07F6CA4F1F2A}"/>
              </a:ext>
            </a:extLst>
          </p:cNvPr>
          <p:cNvSpPr>
            <a:spLocks noGrp="1"/>
          </p:cNvSpPr>
          <p:nvPr>
            <p:ph type="title"/>
          </p:nvPr>
        </p:nvSpPr>
        <p:spPr/>
        <p:txBody>
          <a:bodyPr/>
          <a:lstStyle/>
          <a:p>
            <a:r>
              <a:rPr lang="en-US" dirty="0"/>
              <a:t>But I can’t remember all four couples!</a:t>
            </a:r>
          </a:p>
        </p:txBody>
      </p:sp>
      <p:sp>
        <p:nvSpPr>
          <p:cNvPr id="3" name="Content Placeholder 2">
            <a:extLst>
              <a:ext uri="{FF2B5EF4-FFF2-40B4-BE49-F238E27FC236}">
                <a16:creationId xmlns:a16="http://schemas.microsoft.com/office/drawing/2014/main" id="{D794D3A6-F16B-484A-8CB4-DD378E9C0652}"/>
              </a:ext>
            </a:extLst>
          </p:cNvPr>
          <p:cNvSpPr>
            <a:spLocks noGrp="1"/>
          </p:cNvSpPr>
          <p:nvPr>
            <p:ph idx="1"/>
          </p:nvPr>
        </p:nvSpPr>
        <p:spPr>
          <a:xfrm>
            <a:off x="680321" y="2336872"/>
            <a:ext cx="9613861" cy="4134265"/>
          </a:xfrm>
        </p:spPr>
        <p:txBody>
          <a:bodyPr>
            <a:normAutofit lnSpcReduction="10000"/>
          </a:bodyPr>
          <a:lstStyle/>
          <a:p>
            <a:pPr marL="0" indent="0">
              <a:buNone/>
            </a:pPr>
            <a:r>
              <a:rPr lang="en-US" dirty="0"/>
              <a:t>Our technique said “Count the number of matching couples” in a group, but that implicitly assumes you can recognize all four couples.  </a:t>
            </a:r>
          </a:p>
          <a:p>
            <a:pPr marL="0" indent="0">
              <a:buNone/>
            </a:pPr>
            <a:r>
              <a:rPr lang="en-US" dirty="0"/>
              <a:t>Another way to do it is to count the number of dancers you DO recognize from any two adjacent couples:</a:t>
            </a:r>
          </a:p>
          <a:p>
            <a:r>
              <a:rPr lang="en-US" dirty="0"/>
              <a:t>Don’t see ANY of your recognized dancers in a group?  They must all be over in the other group, therefore it’s a Partner group!</a:t>
            </a:r>
          </a:p>
          <a:p>
            <a:r>
              <a:rPr lang="en-US" dirty="0"/>
              <a:t>See just 1 or 3 of your recognized dancers?  That means there’s one matched couple in this group, so look for presence of corners to choose between Corner and Right-Hand Lady</a:t>
            </a:r>
          </a:p>
          <a:p>
            <a:r>
              <a:rPr lang="en-US" dirty="0"/>
              <a:t>See 2 recognized dancers?  If they are original partners, then it’s a Partner group, otherwise it’s Opposite Lady group.</a:t>
            </a:r>
          </a:p>
          <a:p>
            <a:endParaRPr lang="en-US" dirty="0"/>
          </a:p>
        </p:txBody>
      </p:sp>
    </p:spTree>
    <p:extLst>
      <p:ext uri="{BB962C8B-B14F-4D97-AF65-F5344CB8AC3E}">
        <p14:creationId xmlns:p14="http://schemas.microsoft.com/office/powerpoint/2010/main" val="3149651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3AB4D-A4A1-4E41-90F2-0DA152F3F828}"/>
              </a:ext>
            </a:extLst>
          </p:cNvPr>
          <p:cNvSpPr>
            <a:spLocks noGrp="1"/>
          </p:cNvSpPr>
          <p:nvPr>
            <p:ph type="title"/>
          </p:nvPr>
        </p:nvSpPr>
        <p:spPr>
          <a:xfrm>
            <a:off x="562708" y="753228"/>
            <a:ext cx="9817239" cy="1080938"/>
          </a:xfrm>
        </p:spPr>
        <p:txBody>
          <a:bodyPr/>
          <a:lstStyle/>
          <a:p>
            <a:r>
              <a:rPr lang="en-US" dirty="0"/>
              <a:t>What causes the relationship group to change?</a:t>
            </a:r>
          </a:p>
        </p:txBody>
      </p:sp>
      <p:sp>
        <p:nvSpPr>
          <p:cNvPr id="3" name="Content Placeholder 2">
            <a:extLst>
              <a:ext uri="{FF2B5EF4-FFF2-40B4-BE49-F238E27FC236}">
                <a16:creationId xmlns:a16="http://schemas.microsoft.com/office/drawing/2014/main" id="{793B6498-06D6-2941-897D-C4DF757A1C62}"/>
              </a:ext>
            </a:extLst>
          </p:cNvPr>
          <p:cNvSpPr>
            <a:spLocks noGrp="1"/>
          </p:cNvSpPr>
          <p:nvPr>
            <p:ph idx="1"/>
          </p:nvPr>
        </p:nvSpPr>
        <p:spPr>
          <a:xfrm>
            <a:off x="680321" y="2336872"/>
            <a:ext cx="9613861" cy="4521128"/>
          </a:xfrm>
        </p:spPr>
        <p:txBody>
          <a:bodyPr>
            <a:normAutofit/>
          </a:bodyPr>
          <a:lstStyle/>
          <a:p>
            <a:r>
              <a:rPr lang="en-US" dirty="0"/>
              <a:t>Relationships depend only on </a:t>
            </a:r>
            <a:r>
              <a:rPr lang="en-US" i="1" dirty="0"/>
              <a:t>who</a:t>
            </a:r>
            <a:r>
              <a:rPr lang="en-US" dirty="0"/>
              <a:t> is in the group, not the shape of the group or where it is on the dance floor</a:t>
            </a:r>
            <a:br>
              <a:rPr lang="en-US" dirty="0"/>
            </a:br>
            <a:endParaRPr lang="en-US" dirty="0"/>
          </a:p>
          <a:p>
            <a:r>
              <a:rPr lang="en-US" dirty="0"/>
              <a:t>That means that the group’s relationship can be changed </a:t>
            </a:r>
            <a:r>
              <a:rPr lang="en-US" i="1" dirty="0"/>
              <a:t>only</a:t>
            </a:r>
            <a:r>
              <a:rPr lang="en-US" dirty="0"/>
              <a:t> by changing</a:t>
            </a:r>
            <a:r>
              <a:rPr lang="en-US" i="1" dirty="0"/>
              <a:t> who</a:t>
            </a:r>
            <a:r>
              <a:rPr lang="en-US" dirty="0"/>
              <a:t> is in the group.</a:t>
            </a:r>
            <a:br>
              <a:rPr lang="en-US" dirty="0"/>
            </a:br>
            <a:endParaRPr lang="en-US" dirty="0"/>
          </a:p>
          <a:p>
            <a:r>
              <a:rPr lang="en-US" dirty="0"/>
              <a:t>How do we change the people in a group?  Two ways:</a:t>
            </a:r>
          </a:p>
          <a:p>
            <a:pPr lvl="1"/>
            <a:r>
              <a:rPr lang="en-US" dirty="0"/>
              <a:t>You can mentally divide the square in a different direction, </a:t>
            </a:r>
            <a:br>
              <a:rPr lang="en-US" dirty="0"/>
            </a:br>
            <a:r>
              <a:rPr lang="en-US" dirty="0"/>
              <a:t>separating the dancers in your group into other groups</a:t>
            </a:r>
          </a:p>
          <a:p>
            <a:pPr lvl="1"/>
            <a:r>
              <a:rPr lang="en-US" dirty="0"/>
              <a:t>Or you can use one or more calls to make a change.</a:t>
            </a:r>
            <a:br>
              <a:rPr lang="en-US" dirty="0"/>
            </a:br>
            <a:endParaRPr lang="en-US" dirty="0"/>
          </a:p>
        </p:txBody>
      </p:sp>
    </p:spTree>
    <p:extLst>
      <p:ext uri="{BB962C8B-B14F-4D97-AF65-F5344CB8AC3E}">
        <p14:creationId xmlns:p14="http://schemas.microsoft.com/office/powerpoint/2010/main" val="15371639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128EB-A99B-EC4D-BFA4-2B2737F78E96}"/>
              </a:ext>
            </a:extLst>
          </p:cNvPr>
          <p:cNvSpPr>
            <a:spLocks noGrp="1"/>
          </p:cNvSpPr>
          <p:nvPr>
            <p:ph type="title"/>
          </p:nvPr>
        </p:nvSpPr>
        <p:spPr/>
        <p:txBody>
          <a:bodyPr/>
          <a:lstStyle/>
          <a:p>
            <a:r>
              <a:rPr lang="en-US" dirty="0"/>
              <a:t>Some calls change membership</a:t>
            </a:r>
          </a:p>
        </p:txBody>
      </p:sp>
      <p:sp>
        <p:nvSpPr>
          <p:cNvPr id="3" name="Content Placeholder 2">
            <a:extLst>
              <a:ext uri="{FF2B5EF4-FFF2-40B4-BE49-F238E27FC236}">
                <a16:creationId xmlns:a16="http://schemas.microsoft.com/office/drawing/2014/main" id="{E6E11BEF-4278-244F-B538-808AC560AA64}"/>
              </a:ext>
            </a:extLst>
          </p:cNvPr>
          <p:cNvSpPr>
            <a:spLocks noGrp="1"/>
          </p:cNvSpPr>
          <p:nvPr>
            <p:ph idx="1"/>
          </p:nvPr>
        </p:nvSpPr>
        <p:spPr>
          <a:xfrm>
            <a:off x="680321" y="2336872"/>
            <a:ext cx="9613861" cy="4132507"/>
          </a:xfrm>
        </p:spPr>
        <p:txBody>
          <a:bodyPr>
            <a:normAutofit fontScale="92500" lnSpcReduction="10000"/>
          </a:bodyPr>
          <a:lstStyle/>
          <a:p>
            <a:r>
              <a:rPr lang="en-US" dirty="0"/>
              <a:t>EVERY call (or sequence of calls) will change either 0, 1 or 2 members of a group.</a:t>
            </a:r>
          </a:p>
          <a:p>
            <a:pPr lvl="1"/>
            <a:r>
              <a:rPr lang="en-US" dirty="0"/>
              <a:t>Those calls might also move the group somewhere else on the floor or change its shape, but we don’t care about that for this purpose</a:t>
            </a:r>
          </a:p>
          <a:p>
            <a:r>
              <a:rPr lang="en-US" dirty="0"/>
              <a:t>Why not change 3 or 4 dancers?  </a:t>
            </a:r>
            <a:br>
              <a:rPr lang="en-US" dirty="0"/>
            </a:br>
            <a:r>
              <a:rPr lang="en-US" dirty="0"/>
              <a:t>Changing all four dancers is really just moving the group over to the other side, and that doesn’t matter.  Similarly, changing 3 dancers is just moving the whole group “over there” while 1 dancer remains behind and joins the other group.</a:t>
            </a:r>
            <a:br>
              <a:rPr lang="en-US" dirty="0"/>
            </a:br>
            <a:endParaRPr lang="en-US" dirty="0"/>
          </a:p>
          <a:p>
            <a:r>
              <a:rPr lang="en-US" dirty="0"/>
              <a:t>If 0 members of the group have changed, then the relationship remains unchanged.</a:t>
            </a:r>
            <a:br>
              <a:rPr lang="en-US" dirty="0"/>
            </a:br>
            <a:endParaRPr lang="en-US" dirty="0"/>
          </a:p>
        </p:txBody>
      </p:sp>
    </p:spTree>
    <p:extLst>
      <p:ext uri="{BB962C8B-B14F-4D97-AF65-F5344CB8AC3E}">
        <p14:creationId xmlns:p14="http://schemas.microsoft.com/office/powerpoint/2010/main" val="13923793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CC733-22A7-0F4E-9A2C-2E8FD9E483BE}"/>
              </a:ext>
            </a:extLst>
          </p:cNvPr>
          <p:cNvSpPr>
            <a:spLocks noGrp="1"/>
          </p:cNvSpPr>
          <p:nvPr>
            <p:ph type="title"/>
          </p:nvPr>
        </p:nvSpPr>
        <p:spPr/>
        <p:txBody>
          <a:bodyPr/>
          <a:lstStyle/>
          <a:p>
            <a:r>
              <a:rPr lang="en-US" dirty="0"/>
              <a:t>Getting just a little deeper</a:t>
            </a:r>
          </a:p>
        </p:txBody>
      </p:sp>
      <p:sp>
        <p:nvSpPr>
          <p:cNvPr id="3" name="Content Placeholder 2">
            <a:extLst>
              <a:ext uri="{FF2B5EF4-FFF2-40B4-BE49-F238E27FC236}">
                <a16:creationId xmlns:a16="http://schemas.microsoft.com/office/drawing/2014/main" id="{9B6AC41E-24C9-1742-93DB-1CD695BE14CE}"/>
              </a:ext>
            </a:extLst>
          </p:cNvPr>
          <p:cNvSpPr>
            <a:spLocks noGrp="1"/>
          </p:cNvSpPr>
          <p:nvPr>
            <p:ph idx="1"/>
          </p:nvPr>
        </p:nvSpPr>
        <p:spPr/>
        <p:txBody>
          <a:bodyPr/>
          <a:lstStyle/>
          <a:p>
            <a:pPr marL="0" indent="0">
              <a:buNone/>
            </a:pPr>
            <a:r>
              <a:rPr lang="en-US" dirty="0"/>
              <a:t>Our relationship groups (Corner, Partner, etc.) are of two different “flavors”.  Mike Haworth suggests these whimsical names:</a:t>
            </a:r>
            <a:br>
              <a:rPr lang="en-US" dirty="0"/>
            </a:br>
            <a:endParaRPr lang="en-US" dirty="0"/>
          </a:p>
          <a:p>
            <a:r>
              <a:rPr lang="en-US" dirty="0"/>
              <a:t>The “Double or Nothing” groups of Partner and Opposite Lady.  There are either two matching couples (“double”) or none.</a:t>
            </a:r>
            <a:br>
              <a:rPr lang="en-US" dirty="0"/>
            </a:br>
            <a:endParaRPr lang="en-US" dirty="0"/>
          </a:p>
          <a:p>
            <a:r>
              <a:rPr lang="en-US" dirty="0"/>
              <a:t>The “One and Only” groups of Corner and Right-Hand Lady.  There’s only one matching couple in either of those groups.</a:t>
            </a:r>
          </a:p>
        </p:txBody>
      </p:sp>
    </p:spTree>
    <p:extLst>
      <p:ext uri="{BB962C8B-B14F-4D97-AF65-F5344CB8AC3E}">
        <p14:creationId xmlns:p14="http://schemas.microsoft.com/office/powerpoint/2010/main" val="3391891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02E4-A4EA-A74E-B271-728AB8305530}"/>
              </a:ext>
            </a:extLst>
          </p:cNvPr>
          <p:cNvSpPr>
            <a:spLocks noGrp="1"/>
          </p:cNvSpPr>
          <p:nvPr>
            <p:ph type="title"/>
          </p:nvPr>
        </p:nvSpPr>
        <p:spPr/>
        <p:txBody>
          <a:bodyPr/>
          <a:lstStyle/>
          <a:p>
            <a:r>
              <a:rPr lang="en-US" dirty="0"/>
              <a:t>One Dancer Movements</a:t>
            </a:r>
          </a:p>
        </p:txBody>
      </p:sp>
      <p:sp>
        <p:nvSpPr>
          <p:cNvPr id="3" name="Content Placeholder 2">
            <a:extLst>
              <a:ext uri="{FF2B5EF4-FFF2-40B4-BE49-F238E27FC236}">
                <a16:creationId xmlns:a16="http://schemas.microsoft.com/office/drawing/2014/main" id="{1772971B-3933-2D4C-9739-0F2D57D74E89}"/>
              </a:ext>
            </a:extLst>
          </p:cNvPr>
          <p:cNvSpPr>
            <a:spLocks noGrp="1"/>
          </p:cNvSpPr>
          <p:nvPr>
            <p:ph idx="1"/>
          </p:nvPr>
        </p:nvSpPr>
        <p:spPr>
          <a:xfrm>
            <a:off x="680321" y="2336873"/>
            <a:ext cx="9613861" cy="4084024"/>
          </a:xfrm>
        </p:spPr>
        <p:txBody>
          <a:bodyPr>
            <a:normAutofit fontScale="92500"/>
          </a:bodyPr>
          <a:lstStyle/>
          <a:p>
            <a:pPr marL="0" indent="0">
              <a:buNone/>
            </a:pPr>
            <a:r>
              <a:rPr lang="en-US" dirty="0"/>
              <a:t>If any call (or sequence of calls) replaces just one dancer in a group with someone from the other group, then the “flavor” of the relationship group will change.</a:t>
            </a:r>
          </a:p>
          <a:p>
            <a:pPr marL="0" indent="0">
              <a:buNone/>
            </a:pPr>
            <a:endParaRPr lang="en-US" dirty="0"/>
          </a:p>
          <a:p>
            <a:r>
              <a:rPr lang="en-US" dirty="0"/>
              <a:t>If the dancers start in a “Double or Nothing” group, then they will wind up in a “One and Only” group:  Either Corner or Right-hand Lady.</a:t>
            </a:r>
          </a:p>
          <a:p>
            <a:r>
              <a:rPr lang="en-US" dirty="0"/>
              <a:t>If the dancers start in a “One and Only” group, then they’ll finish in a “Double or Nothing” group:  Partner or Opposite Lady.</a:t>
            </a:r>
          </a:p>
          <a:p>
            <a:pPr marL="0" indent="0">
              <a:buNone/>
            </a:pPr>
            <a:br>
              <a:rPr lang="en-US" dirty="0"/>
            </a:br>
            <a:r>
              <a:rPr lang="en-US" dirty="0"/>
              <a:t>(There are ways to control exactly which way it changes, but let’s talk about that skill a little later.) </a:t>
            </a:r>
          </a:p>
          <a:p>
            <a:endParaRPr lang="en-US" dirty="0"/>
          </a:p>
        </p:txBody>
      </p:sp>
    </p:spTree>
    <p:extLst>
      <p:ext uri="{BB962C8B-B14F-4D97-AF65-F5344CB8AC3E}">
        <p14:creationId xmlns:p14="http://schemas.microsoft.com/office/powerpoint/2010/main" val="150960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14105-4DD7-6E42-B520-2231BEB937D1}"/>
              </a:ext>
            </a:extLst>
          </p:cNvPr>
          <p:cNvSpPr>
            <a:spLocks noGrp="1"/>
          </p:cNvSpPr>
          <p:nvPr>
            <p:ph type="title"/>
          </p:nvPr>
        </p:nvSpPr>
        <p:spPr/>
        <p:txBody>
          <a:bodyPr/>
          <a:lstStyle/>
          <a:p>
            <a:r>
              <a:rPr lang="en-US" dirty="0"/>
              <a:t>Strap In and Buckle Down!</a:t>
            </a:r>
          </a:p>
        </p:txBody>
      </p:sp>
      <p:sp>
        <p:nvSpPr>
          <p:cNvPr id="3" name="Content Placeholder 2">
            <a:extLst>
              <a:ext uri="{FF2B5EF4-FFF2-40B4-BE49-F238E27FC236}">
                <a16:creationId xmlns:a16="http://schemas.microsoft.com/office/drawing/2014/main" id="{0D999885-01C7-5B48-A3FD-1ABAA0588135}"/>
              </a:ext>
            </a:extLst>
          </p:cNvPr>
          <p:cNvSpPr>
            <a:spLocks noGrp="1"/>
          </p:cNvSpPr>
          <p:nvPr>
            <p:ph idx="1"/>
          </p:nvPr>
        </p:nvSpPr>
        <p:spPr>
          <a:xfrm>
            <a:off x="680321" y="2336873"/>
            <a:ext cx="9613861" cy="3812718"/>
          </a:xfrm>
        </p:spPr>
        <p:txBody>
          <a:bodyPr>
            <a:normAutofit lnSpcReduction="10000"/>
          </a:bodyPr>
          <a:lstStyle/>
          <a:p>
            <a:pPr marL="0" indent="0">
              <a:buNone/>
            </a:pPr>
            <a:r>
              <a:rPr lang="en-US" dirty="0"/>
              <a:t>This will be a fairly rapid overview, staying under an hour in length</a:t>
            </a:r>
          </a:p>
          <a:p>
            <a:pPr marL="0" indent="0">
              <a:buNone/>
            </a:pPr>
            <a:r>
              <a:rPr lang="en-US" dirty="0"/>
              <a:t>Intentionally contains too many details for most people to absorb this fast… Trying to include new material even for people familiar with the topic.</a:t>
            </a:r>
          </a:p>
          <a:p>
            <a:pPr marL="0" indent="0">
              <a:buNone/>
            </a:pPr>
            <a:r>
              <a:rPr lang="en-US" dirty="0"/>
              <a:t>Goal is to show everyone that there is value in learning this, even for very experienced callers.</a:t>
            </a:r>
          </a:p>
          <a:p>
            <a:pPr marL="0" indent="0">
              <a:buNone/>
            </a:pPr>
            <a:endParaRPr lang="en-US" dirty="0"/>
          </a:p>
          <a:p>
            <a:pPr marL="0" indent="0">
              <a:buNone/>
            </a:pPr>
            <a:r>
              <a:rPr lang="en-US" dirty="0"/>
              <a:t>So don’t feel bad if you suddenly feel lost!  Should be able to pick everyone back up towards the end, and will include references for more information.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19259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3623E-BD1B-0842-9AF5-51278EDE37F5}"/>
              </a:ext>
            </a:extLst>
          </p:cNvPr>
          <p:cNvSpPr>
            <a:spLocks noGrp="1"/>
          </p:cNvSpPr>
          <p:nvPr>
            <p:ph type="title"/>
          </p:nvPr>
        </p:nvSpPr>
        <p:spPr/>
        <p:txBody>
          <a:bodyPr/>
          <a:lstStyle/>
          <a:p>
            <a:r>
              <a:rPr lang="en-US" dirty="0"/>
              <a:t>Two Dancer Movements</a:t>
            </a:r>
          </a:p>
        </p:txBody>
      </p:sp>
      <p:sp>
        <p:nvSpPr>
          <p:cNvPr id="3" name="Content Placeholder 2">
            <a:extLst>
              <a:ext uri="{FF2B5EF4-FFF2-40B4-BE49-F238E27FC236}">
                <a16:creationId xmlns:a16="http://schemas.microsoft.com/office/drawing/2014/main" id="{D7490CF7-8202-4344-A45A-5F8ECF89B55D}"/>
              </a:ext>
            </a:extLst>
          </p:cNvPr>
          <p:cNvSpPr>
            <a:spLocks noGrp="1"/>
          </p:cNvSpPr>
          <p:nvPr>
            <p:ph idx="1"/>
          </p:nvPr>
        </p:nvSpPr>
        <p:spPr>
          <a:xfrm>
            <a:off x="680321" y="2306729"/>
            <a:ext cx="9613861" cy="3599316"/>
          </a:xfrm>
        </p:spPr>
        <p:txBody>
          <a:bodyPr/>
          <a:lstStyle/>
          <a:p>
            <a:pPr marL="0" indent="0">
              <a:buNone/>
            </a:pPr>
            <a:r>
              <a:rPr lang="en-US" dirty="0"/>
              <a:t>Let’s define a new term:  a “Groupie”  (Thanks, Mike!).</a:t>
            </a:r>
          </a:p>
          <a:p>
            <a:r>
              <a:rPr lang="en-US" dirty="0"/>
              <a:t>In a Partner group, each dancer and that dancer’s partner are “groupies”</a:t>
            </a:r>
          </a:p>
          <a:p>
            <a:r>
              <a:rPr lang="en-US" dirty="0"/>
              <a:t>In a Corner group, each dancer and that dancer’s corner are “groupies”</a:t>
            </a:r>
          </a:p>
          <a:p>
            <a:r>
              <a:rPr lang="en-US" dirty="0"/>
              <a:t>Same for Right-Hand Lady and Opposite Lady groups:  each dancer and that person’s “related” dancer are “groupies”.</a:t>
            </a:r>
          </a:p>
          <a:p>
            <a:endParaRPr lang="en-US" dirty="0"/>
          </a:p>
        </p:txBody>
      </p:sp>
    </p:spTree>
    <p:extLst>
      <p:ext uri="{BB962C8B-B14F-4D97-AF65-F5344CB8AC3E}">
        <p14:creationId xmlns:p14="http://schemas.microsoft.com/office/powerpoint/2010/main" val="1656992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DEE3A-8459-154D-8D67-5227F010020C}"/>
              </a:ext>
            </a:extLst>
          </p:cNvPr>
          <p:cNvSpPr>
            <a:spLocks noGrp="1"/>
          </p:cNvSpPr>
          <p:nvPr>
            <p:ph type="title"/>
          </p:nvPr>
        </p:nvSpPr>
        <p:spPr/>
        <p:txBody>
          <a:bodyPr/>
          <a:lstStyle/>
          <a:p>
            <a:r>
              <a:rPr lang="en-US" dirty="0"/>
              <a:t>Two Dancer Movements</a:t>
            </a:r>
          </a:p>
        </p:txBody>
      </p:sp>
      <p:sp>
        <p:nvSpPr>
          <p:cNvPr id="3" name="Content Placeholder 2">
            <a:extLst>
              <a:ext uri="{FF2B5EF4-FFF2-40B4-BE49-F238E27FC236}">
                <a16:creationId xmlns:a16="http://schemas.microsoft.com/office/drawing/2014/main" id="{7241D79B-6713-2343-BCAF-3BC3CDB8BD58}"/>
              </a:ext>
            </a:extLst>
          </p:cNvPr>
          <p:cNvSpPr>
            <a:spLocks noGrp="1"/>
          </p:cNvSpPr>
          <p:nvPr>
            <p:ph idx="1"/>
          </p:nvPr>
        </p:nvSpPr>
        <p:spPr/>
        <p:txBody>
          <a:bodyPr>
            <a:normAutofit fontScale="92500" lnSpcReduction="10000"/>
          </a:bodyPr>
          <a:lstStyle/>
          <a:p>
            <a:pPr marL="0" indent="0">
              <a:buNone/>
            </a:pPr>
            <a:r>
              <a:rPr lang="en-US" dirty="0"/>
              <a:t>Any call (or sequence of calls) that moves two dancers from one group to the other will have this effect:</a:t>
            </a:r>
          </a:p>
          <a:p>
            <a:pPr marL="0" indent="0">
              <a:buNone/>
            </a:pPr>
            <a:endParaRPr lang="en-US" dirty="0"/>
          </a:p>
          <a:p>
            <a:r>
              <a:rPr lang="en-US" dirty="0"/>
              <a:t>If </a:t>
            </a:r>
            <a:r>
              <a:rPr lang="en-US" b="1" dirty="0"/>
              <a:t>ANY </a:t>
            </a:r>
            <a:r>
              <a:rPr lang="en-US" dirty="0"/>
              <a:t>pair of “groupies” finish in the same group at the end, then the relationship group remains unchanged.  They may both have stayed in the the same group, or they may both have moved, but if they start and end together in a group then the relationship group doesn’t change.</a:t>
            </a:r>
            <a:br>
              <a:rPr lang="en-US" dirty="0"/>
            </a:br>
            <a:endParaRPr lang="en-US" dirty="0"/>
          </a:p>
          <a:p>
            <a:r>
              <a:rPr lang="en-US" dirty="0"/>
              <a:t>If </a:t>
            </a:r>
            <a:r>
              <a:rPr lang="en-US" b="1" dirty="0"/>
              <a:t>ANY </a:t>
            </a:r>
            <a:r>
              <a:rPr lang="en-US" dirty="0"/>
              <a:t>pair of “groupies” are split up, then the relationship “flavor” stays the same, but switches to the other type.</a:t>
            </a:r>
            <a:br>
              <a:rPr lang="en-US" dirty="0"/>
            </a:br>
            <a:r>
              <a:rPr lang="en-US" dirty="0"/>
              <a:t>(Corner &lt;-&gt; Right Hand Lady, or Partner &lt;-&gt; Opposite Lady)</a:t>
            </a:r>
          </a:p>
        </p:txBody>
      </p:sp>
    </p:spTree>
    <p:extLst>
      <p:ext uri="{BB962C8B-B14F-4D97-AF65-F5344CB8AC3E}">
        <p14:creationId xmlns:p14="http://schemas.microsoft.com/office/powerpoint/2010/main" val="4982484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CFFD3-C389-1E49-B628-57F75BE577F3}"/>
              </a:ext>
            </a:extLst>
          </p:cNvPr>
          <p:cNvSpPr>
            <a:spLocks noGrp="1"/>
          </p:cNvSpPr>
          <p:nvPr>
            <p:ph type="title"/>
          </p:nvPr>
        </p:nvSpPr>
        <p:spPr/>
        <p:txBody>
          <a:bodyPr/>
          <a:lstStyle/>
          <a:p>
            <a:r>
              <a:rPr lang="en-US" dirty="0"/>
              <a:t>Think about it</a:t>
            </a:r>
          </a:p>
        </p:txBody>
      </p:sp>
      <p:sp>
        <p:nvSpPr>
          <p:cNvPr id="3" name="Content Placeholder 2">
            <a:extLst>
              <a:ext uri="{FF2B5EF4-FFF2-40B4-BE49-F238E27FC236}">
                <a16:creationId xmlns:a16="http://schemas.microsoft.com/office/drawing/2014/main" id="{F2A9524D-34F1-2145-A32C-381B18BB7135}"/>
              </a:ext>
            </a:extLst>
          </p:cNvPr>
          <p:cNvSpPr>
            <a:spLocks noGrp="1"/>
          </p:cNvSpPr>
          <p:nvPr>
            <p:ph idx="1"/>
          </p:nvPr>
        </p:nvSpPr>
        <p:spPr>
          <a:xfrm>
            <a:off x="680321" y="2336873"/>
            <a:ext cx="9613861" cy="4033782"/>
          </a:xfrm>
        </p:spPr>
        <p:txBody>
          <a:bodyPr>
            <a:normAutofit/>
          </a:bodyPr>
          <a:lstStyle/>
          <a:p>
            <a:pPr marL="0" indent="0">
              <a:buNone/>
            </a:pPr>
            <a:r>
              <a:rPr lang="en-US" dirty="0"/>
              <a:t>Consider “Couples Circulate” as a call that moves two dancers from one group (either the two-faced line or box of four) to the other group.</a:t>
            </a:r>
          </a:p>
          <a:p>
            <a:r>
              <a:rPr lang="en-US" dirty="0"/>
              <a:t>If every man has his partner in hand, then the dancers must be in a Partner group.  After the circulate, every man still has his partner in hand, so they must still be in a Partner Group.</a:t>
            </a:r>
          </a:p>
          <a:p>
            <a:r>
              <a:rPr lang="en-US" dirty="0"/>
              <a:t>Same thing works for every man beginning with their “groupie” no matter what type of initial relationship.  Since they start and finish with that same “groupie”, the relationship group has to be the same before and afterwards!</a:t>
            </a:r>
          </a:p>
        </p:txBody>
      </p:sp>
    </p:spTree>
    <p:extLst>
      <p:ext uri="{BB962C8B-B14F-4D97-AF65-F5344CB8AC3E}">
        <p14:creationId xmlns:p14="http://schemas.microsoft.com/office/powerpoint/2010/main" val="3986516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EBFC-1AA2-CD47-ACF8-96968983E575}"/>
              </a:ext>
            </a:extLst>
          </p:cNvPr>
          <p:cNvSpPr>
            <a:spLocks noGrp="1"/>
          </p:cNvSpPr>
          <p:nvPr>
            <p:ph type="title"/>
          </p:nvPr>
        </p:nvSpPr>
        <p:spPr/>
        <p:txBody>
          <a:bodyPr/>
          <a:lstStyle/>
          <a:p>
            <a:r>
              <a:rPr lang="en-US" dirty="0"/>
              <a:t>But if they DON’T start with groupie in hand…</a:t>
            </a:r>
          </a:p>
        </p:txBody>
      </p:sp>
      <p:sp>
        <p:nvSpPr>
          <p:cNvPr id="3" name="Content Placeholder 2">
            <a:extLst>
              <a:ext uri="{FF2B5EF4-FFF2-40B4-BE49-F238E27FC236}">
                <a16:creationId xmlns:a16="http://schemas.microsoft.com/office/drawing/2014/main" id="{0FD7AF0E-98CA-0840-A921-C19B5A7BDD55}"/>
              </a:ext>
            </a:extLst>
          </p:cNvPr>
          <p:cNvSpPr>
            <a:spLocks noGrp="1"/>
          </p:cNvSpPr>
          <p:nvPr>
            <p:ph idx="1"/>
          </p:nvPr>
        </p:nvSpPr>
        <p:spPr/>
        <p:txBody>
          <a:bodyPr/>
          <a:lstStyle/>
          <a:p>
            <a:pPr marL="0" indent="0">
              <a:buNone/>
            </a:pPr>
            <a:r>
              <a:rPr lang="en-US" dirty="0"/>
              <a:t>In that same two-faced line, if any man does </a:t>
            </a:r>
            <a:r>
              <a:rPr lang="en-US" i="1" dirty="0"/>
              <a:t>not</a:t>
            </a:r>
            <a:r>
              <a:rPr lang="en-US" dirty="0"/>
              <a:t> have his “groupie” as a current partner, then the Couples Circulate will separate that man and his groupie.  </a:t>
            </a:r>
            <a:br>
              <a:rPr lang="en-US" dirty="0"/>
            </a:br>
            <a:endParaRPr lang="en-US" dirty="0"/>
          </a:p>
          <a:p>
            <a:pPr marL="0" indent="0">
              <a:buNone/>
            </a:pPr>
            <a:r>
              <a:rPr lang="en-US" dirty="0"/>
              <a:t>Every man and his former groupie will now be separated from one another, so the relationship group MUST change.  It’s guaranteed that there will be a “four ladies chain effect” that switches to the other group of the same flavor.</a:t>
            </a:r>
          </a:p>
        </p:txBody>
      </p:sp>
    </p:spTree>
    <p:extLst>
      <p:ext uri="{BB962C8B-B14F-4D97-AF65-F5344CB8AC3E}">
        <p14:creationId xmlns:p14="http://schemas.microsoft.com/office/powerpoint/2010/main" val="27940874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D8C8D-2989-BB41-8625-B7BF57A7238B}"/>
              </a:ext>
            </a:extLst>
          </p:cNvPr>
          <p:cNvSpPr>
            <a:spLocks noGrp="1"/>
          </p:cNvSpPr>
          <p:nvPr>
            <p:ph type="title"/>
          </p:nvPr>
        </p:nvSpPr>
        <p:spPr/>
        <p:txBody>
          <a:bodyPr/>
          <a:lstStyle/>
          <a:p>
            <a:r>
              <a:rPr lang="en-US" dirty="0"/>
              <a:t>An easier way to see this</a:t>
            </a:r>
          </a:p>
        </p:txBody>
      </p:sp>
      <p:sp>
        <p:nvSpPr>
          <p:cNvPr id="3" name="Content Placeholder 2">
            <a:extLst>
              <a:ext uri="{FF2B5EF4-FFF2-40B4-BE49-F238E27FC236}">
                <a16:creationId xmlns:a16="http://schemas.microsoft.com/office/drawing/2014/main" id="{EDCF7787-27D2-6E49-BD1B-A02A5C29786B}"/>
              </a:ext>
            </a:extLst>
          </p:cNvPr>
          <p:cNvSpPr>
            <a:spLocks noGrp="1"/>
          </p:cNvSpPr>
          <p:nvPr>
            <p:ph idx="1"/>
          </p:nvPr>
        </p:nvSpPr>
        <p:spPr/>
        <p:txBody>
          <a:bodyPr>
            <a:normAutofit lnSpcReduction="10000"/>
          </a:bodyPr>
          <a:lstStyle/>
          <a:p>
            <a:pPr marL="0" indent="0">
              <a:buNone/>
            </a:pPr>
            <a:r>
              <a:rPr lang="en-US" dirty="0"/>
              <a:t>In either of the “One and Only” groups (Corner or Right-Hand Lady; with only one matching couple in the group), the pair of original partners will </a:t>
            </a:r>
            <a:r>
              <a:rPr lang="en-US" i="1" dirty="0"/>
              <a:t>never</a:t>
            </a:r>
            <a:r>
              <a:rPr lang="en-US" dirty="0"/>
              <a:t> be groupies.  They won’t ever be each other’s Corner or Right-Hand Lady/Left Hand Man.</a:t>
            </a:r>
          </a:p>
          <a:p>
            <a:pPr marL="0" indent="0">
              <a:buNone/>
            </a:pPr>
            <a:endParaRPr lang="en-US" dirty="0"/>
          </a:p>
          <a:p>
            <a:pPr marL="0" indent="0">
              <a:buNone/>
            </a:pPr>
            <a:r>
              <a:rPr lang="en-US" dirty="0"/>
              <a:t>That means we can always switch from one of the One and Only groups to the other by sending any two dancers over to the other group AS LONG AS we keep the matched couple together.  They can stay or go; it doesn’t matter – but as long as they stay together, the nature of the relationships will change.</a:t>
            </a:r>
          </a:p>
        </p:txBody>
      </p:sp>
    </p:spTree>
    <p:extLst>
      <p:ext uri="{BB962C8B-B14F-4D97-AF65-F5344CB8AC3E}">
        <p14:creationId xmlns:p14="http://schemas.microsoft.com/office/powerpoint/2010/main" val="13890106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CB7DC-3326-9A43-8CC9-06E35E18854C}"/>
              </a:ext>
            </a:extLst>
          </p:cNvPr>
          <p:cNvSpPr>
            <a:spLocks noGrp="1"/>
          </p:cNvSpPr>
          <p:nvPr>
            <p:ph type="title"/>
          </p:nvPr>
        </p:nvSpPr>
        <p:spPr/>
        <p:txBody>
          <a:bodyPr/>
          <a:lstStyle/>
          <a:p>
            <a:r>
              <a:rPr lang="en-US" dirty="0"/>
              <a:t>Where have we seen these effects before?</a:t>
            </a:r>
          </a:p>
        </p:txBody>
      </p:sp>
      <p:sp>
        <p:nvSpPr>
          <p:cNvPr id="3" name="Content Placeholder 2">
            <a:extLst>
              <a:ext uri="{FF2B5EF4-FFF2-40B4-BE49-F238E27FC236}">
                <a16:creationId xmlns:a16="http://schemas.microsoft.com/office/drawing/2014/main" id="{CBCB5410-212C-2043-8B55-EE170444B313}"/>
              </a:ext>
            </a:extLst>
          </p:cNvPr>
          <p:cNvSpPr>
            <a:spLocks noGrp="1"/>
          </p:cNvSpPr>
          <p:nvPr>
            <p:ph idx="1"/>
          </p:nvPr>
        </p:nvSpPr>
        <p:spPr/>
        <p:txBody>
          <a:bodyPr/>
          <a:lstStyle/>
          <a:p>
            <a:pPr marL="0" indent="0">
              <a:buNone/>
            </a:pPr>
            <a:r>
              <a:rPr lang="en-US" dirty="0"/>
              <a:t>Consider the basic Chicken </a:t>
            </a:r>
            <a:r>
              <a:rPr lang="en-US" dirty="0" err="1"/>
              <a:t>Plucker</a:t>
            </a:r>
            <a:r>
              <a:rPr lang="en-US" dirty="0"/>
              <a:t> routine.</a:t>
            </a:r>
          </a:p>
          <a:p>
            <a:r>
              <a:rPr lang="en-US" dirty="0"/>
              <a:t>We put dancers into a Corner group.</a:t>
            </a:r>
          </a:p>
          <a:p>
            <a:r>
              <a:rPr lang="en-US" dirty="0"/>
              <a:t>Right and Left Thru doesn’t change anything, neither does the Pass Thru.</a:t>
            </a:r>
          </a:p>
          <a:p>
            <a:r>
              <a:rPr lang="en-US" dirty="0"/>
              <a:t>But the Trade By takes two dancers (that are NOT groupies) and moves them into the other group!  We’ve changed to a Right-Hand Lady relationship.</a:t>
            </a:r>
          </a:p>
          <a:p>
            <a:r>
              <a:rPr lang="en-US" dirty="0"/>
              <a:t>Later, another Trade By switches the relationship back to a Corner group for final resolution.</a:t>
            </a:r>
          </a:p>
        </p:txBody>
      </p:sp>
    </p:spTree>
    <p:extLst>
      <p:ext uri="{BB962C8B-B14F-4D97-AF65-F5344CB8AC3E}">
        <p14:creationId xmlns:p14="http://schemas.microsoft.com/office/powerpoint/2010/main" val="9711179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449F-593A-B541-94A6-7374CB29247C}"/>
              </a:ext>
            </a:extLst>
          </p:cNvPr>
          <p:cNvSpPr>
            <a:spLocks noGrp="1"/>
          </p:cNvSpPr>
          <p:nvPr>
            <p:ph type="title"/>
          </p:nvPr>
        </p:nvSpPr>
        <p:spPr/>
        <p:txBody>
          <a:bodyPr/>
          <a:lstStyle/>
          <a:p>
            <a:r>
              <a:rPr lang="en-US" dirty="0"/>
              <a:t>This makes Chicken </a:t>
            </a:r>
            <a:r>
              <a:rPr lang="en-US" dirty="0" err="1"/>
              <a:t>Plucker</a:t>
            </a:r>
            <a:r>
              <a:rPr lang="en-US" dirty="0"/>
              <a:t> far more useful!</a:t>
            </a:r>
          </a:p>
        </p:txBody>
      </p:sp>
      <p:sp>
        <p:nvSpPr>
          <p:cNvPr id="3" name="Content Placeholder 2">
            <a:extLst>
              <a:ext uri="{FF2B5EF4-FFF2-40B4-BE49-F238E27FC236}">
                <a16:creationId xmlns:a16="http://schemas.microsoft.com/office/drawing/2014/main" id="{6AC6945F-C8FF-BF41-9B22-55CCE6D3A70E}"/>
              </a:ext>
            </a:extLst>
          </p:cNvPr>
          <p:cNvSpPr>
            <a:spLocks noGrp="1"/>
          </p:cNvSpPr>
          <p:nvPr>
            <p:ph idx="1"/>
          </p:nvPr>
        </p:nvSpPr>
        <p:spPr>
          <a:xfrm>
            <a:off x="680321" y="2336872"/>
            <a:ext cx="9613861" cy="4094073"/>
          </a:xfrm>
        </p:spPr>
        <p:txBody>
          <a:bodyPr>
            <a:normAutofit lnSpcReduction="10000"/>
          </a:bodyPr>
          <a:lstStyle/>
          <a:p>
            <a:pPr marL="0" indent="0">
              <a:buNone/>
            </a:pPr>
            <a:r>
              <a:rPr lang="en-US" dirty="0"/>
              <a:t>So in our Chicken </a:t>
            </a:r>
            <a:r>
              <a:rPr lang="en-US" dirty="0" err="1"/>
              <a:t>Plucker</a:t>
            </a:r>
            <a:r>
              <a:rPr lang="en-US" dirty="0"/>
              <a:t>, ANY technique that keeps the matched couple together while sending dancers “across the street” to the other group will switch from Corner to Right-Hand Lady group and back.</a:t>
            </a:r>
          </a:p>
          <a:p>
            <a:pPr marL="0" indent="0">
              <a:buNone/>
            </a:pPr>
            <a:endParaRPr lang="en-US" dirty="0"/>
          </a:p>
          <a:p>
            <a:pPr marL="0" indent="0">
              <a:buNone/>
            </a:pPr>
            <a:r>
              <a:rPr lang="en-US" dirty="0"/>
              <a:t>We can even switch back to Corner group (from the RHL group) by sending the matched couple across the way!</a:t>
            </a:r>
            <a:br>
              <a:rPr lang="en-US" dirty="0"/>
            </a:br>
            <a:endParaRPr lang="en-US" dirty="0"/>
          </a:p>
          <a:p>
            <a:pPr marL="0" indent="0">
              <a:buNone/>
            </a:pPr>
            <a:br>
              <a:rPr lang="en-US" dirty="0"/>
            </a:br>
            <a:r>
              <a:rPr lang="en-US" dirty="0"/>
              <a:t>Take a moment and think of other calls or sequences of calls that replace two dancers in a group, even if that group moves around the floor.</a:t>
            </a:r>
          </a:p>
        </p:txBody>
      </p:sp>
    </p:spTree>
    <p:extLst>
      <p:ext uri="{BB962C8B-B14F-4D97-AF65-F5344CB8AC3E}">
        <p14:creationId xmlns:p14="http://schemas.microsoft.com/office/powerpoint/2010/main" val="9063524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DED77-0251-B844-8D1D-66DC14C08820}"/>
              </a:ext>
            </a:extLst>
          </p:cNvPr>
          <p:cNvSpPr>
            <a:spLocks noGrp="1"/>
          </p:cNvSpPr>
          <p:nvPr>
            <p:ph type="title"/>
          </p:nvPr>
        </p:nvSpPr>
        <p:spPr/>
        <p:txBody>
          <a:bodyPr/>
          <a:lstStyle/>
          <a:p>
            <a:r>
              <a:rPr lang="en-US" dirty="0"/>
              <a:t>Let’s look at “Invert and Rotate”</a:t>
            </a:r>
          </a:p>
        </p:txBody>
      </p:sp>
      <p:sp>
        <p:nvSpPr>
          <p:cNvPr id="3" name="Content Placeholder 2">
            <a:extLst>
              <a:ext uri="{FF2B5EF4-FFF2-40B4-BE49-F238E27FC236}">
                <a16:creationId xmlns:a16="http://schemas.microsoft.com/office/drawing/2014/main" id="{F566377B-7106-CE48-9C27-4CBB8E6D7841}"/>
              </a:ext>
            </a:extLst>
          </p:cNvPr>
          <p:cNvSpPr>
            <a:spLocks noGrp="1"/>
          </p:cNvSpPr>
          <p:nvPr>
            <p:ph idx="1"/>
          </p:nvPr>
        </p:nvSpPr>
        <p:spPr>
          <a:xfrm>
            <a:off x="680321" y="2336872"/>
            <a:ext cx="9613861" cy="4164412"/>
          </a:xfrm>
        </p:spPr>
        <p:txBody>
          <a:bodyPr>
            <a:normAutofit fontScale="92500" lnSpcReduction="10000"/>
          </a:bodyPr>
          <a:lstStyle/>
          <a:p>
            <a:pPr marL="0" indent="0">
              <a:buNone/>
            </a:pPr>
            <a:r>
              <a:rPr lang="en-US" dirty="0"/>
              <a:t>The classic “Invert and Rotate” module starts with the equivalent of “Heads (or Sides) Square Thru” so everyone is facing their corner.  Obviously a Corner Group.</a:t>
            </a:r>
          </a:p>
          <a:p>
            <a:r>
              <a:rPr lang="en-US" dirty="0"/>
              <a:t>The first Star Thru pairs up each man with his corner (with his groupie!), and then the Pass Thru doesn’t do much.</a:t>
            </a:r>
          </a:p>
          <a:p>
            <a:r>
              <a:rPr lang="en-US" dirty="0"/>
              <a:t>But the Bend the Line!  That call brings our heroes (two “groupies” working as partners) to face two other dancers that weren’t in their original group!  Our group now has two new dancers!</a:t>
            </a:r>
          </a:p>
          <a:p>
            <a:r>
              <a:rPr lang="en-US" dirty="0"/>
              <a:t>But every dancer was with their original corner and they’re still with their corner, so the new group must still be a Corner group!  The relationship didn’t change.</a:t>
            </a:r>
          </a:p>
          <a:p>
            <a:r>
              <a:rPr lang="en-US" dirty="0"/>
              <a:t>The final Star Thru simply has the dancers face their corners again to complete the zero.</a:t>
            </a:r>
          </a:p>
        </p:txBody>
      </p:sp>
    </p:spTree>
    <p:extLst>
      <p:ext uri="{BB962C8B-B14F-4D97-AF65-F5344CB8AC3E}">
        <p14:creationId xmlns:p14="http://schemas.microsoft.com/office/powerpoint/2010/main" val="42787545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D218A-C0A2-3E49-B77B-1542A51219F7}"/>
              </a:ext>
            </a:extLst>
          </p:cNvPr>
          <p:cNvSpPr>
            <a:spLocks noGrp="1"/>
          </p:cNvSpPr>
          <p:nvPr>
            <p:ph type="title"/>
          </p:nvPr>
        </p:nvSpPr>
        <p:spPr/>
        <p:txBody>
          <a:bodyPr/>
          <a:lstStyle/>
          <a:p>
            <a:r>
              <a:rPr lang="en-US" dirty="0"/>
              <a:t>Invert and Rotate works in ANY group!</a:t>
            </a:r>
          </a:p>
        </p:txBody>
      </p:sp>
      <p:sp>
        <p:nvSpPr>
          <p:cNvPr id="3" name="Content Placeholder 2">
            <a:extLst>
              <a:ext uri="{FF2B5EF4-FFF2-40B4-BE49-F238E27FC236}">
                <a16:creationId xmlns:a16="http://schemas.microsoft.com/office/drawing/2014/main" id="{5AE65B45-F725-5446-974A-757342B8C149}"/>
              </a:ext>
            </a:extLst>
          </p:cNvPr>
          <p:cNvSpPr>
            <a:spLocks noGrp="1"/>
          </p:cNvSpPr>
          <p:nvPr>
            <p:ph idx="1"/>
          </p:nvPr>
        </p:nvSpPr>
        <p:spPr>
          <a:xfrm>
            <a:off x="680321" y="2336873"/>
            <a:ext cx="9613861" cy="4023734"/>
          </a:xfrm>
        </p:spPr>
        <p:txBody>
          <a:bodyPr>
            <a:normAutofit fontScale="92500" lnSpcReduction="10000"/>
          </a:bodyPr>
          <a:lstStyle/>
          <a:p>
            <a:pPr marL="0" indent="0">
              <a:buNone/>
            </a:pPr>
            <a:r>
              <a:rPr lang="en-US" dirty="0"/>
              <a:t>As long as dancers begin by facing their “Groupie”, the Invert and Rotate module will always preserve the relationship group.</a:t>
            </a:r>
          </a:p>
          <a:p>
            <a:pPr marL="0" indent="0">
              <a:buNone/>
            </a:pPr>
            <a:r>
              <a:rPr lang="en-US" dirty="0"/>
              <a:t>It works for Right-Hand Lady, Partner and Opposite Lady groups as well as it works for Corner groups.</a:t>
            </a:r>
            <a:br>
              <a:rPr lang="en-US" dirty="0"/>
            </a:br>
            <a:br>
              <a:rPr lang="en-US" dirty="0"/>
            </a:br>
            <a:br>
              <a:rPr lang="en-US" dirty="0"/>
            </a:br>
            <a:r>
              <a:rPr lang="en-US" dirty="0"/>
              <a:t>And what happens if we use Invert and Rotate by facing someone </a:t>
            </a:r>
            <a:r>
              <a:rPr lang="en-US" i="1" dirty="0"/>
              <a:t>not</a:t>
            </a:r>
            <a:r>
              <a:rPr lang="en-US" dirty="0"/>
              <a:t> their groupie?  That means the “Bend the Line” part, where the membership of our groups changes, flips the relationship to that other station.</a:t>
            </a:r>
          </a:p>
          <a:p>
            <a:pPr marL="0" indent="0">
              <a:buNone/>
            </a:pPr>
            <a:endParaRPr lang="en-US" dirty="0"/>
          </a:p>
          <a:p>
            <a:pPr marL="0" indent="0">
              <a:buNone/>
            </a:pPr>
            <a:r>
              <a:rPr lang="en-US" dirty="0"/>
              <a:t>So we could use an Invert and Rotate to switch from Right-Hand Lady to Corner station just by changing partners in the middle of the sequence!</a:t>
            </a:r>
            <a:br>
              <a:rPr lang="en-US" dirty="0"/>
            </a:br>
            <a:r>
              <a:rPr lang="en-US" dirty="0"/>
              <a:t>(Slide Thru, </a:t>
            </a:r>
            <a:r>
              <a:rPr lang="en-US" b="1" dirty="0"/>
              <a:t>Reverse Flutterwheel,</a:t>
            </a:r>
            <a:r>
              <a:rPr lang="en-US" dirty="0"/>
              <a:t> Pass Thru, Bend the Line, Slide Thru)</a:t>
            </a:r>
          </a:p>
        </p:txBody>
      </p:sp>
    </p:spTree>
    <p:extLst>
      <p:ext uri="{BB962C8B-B14F-4D97-AF65-F5344CB8AC3E}">
        <p14:creationId xmlns:p14="http://schemas.microsoft.com/office/powerpoint/2010/main" val="42790841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808A0-C00E-7A41-9B5A-558C5C8FBE12}"/>
              </a:ext>
            </a:extLst>
          </p:cNvPr>
          <p:cNvSpPr>
            <a:spLocks noGrp="1"/>
          </p:cNvSpPr>
          <p:nvPr>
            <p:ph type="title"/>
          </p:nvPr>
        </p:nvSpPr>
        <p:spPr/>
        <p:txBody>
          <a:bodyPr/>
          <a:lstStyle/>
          <a:p>
            <a:r>
              <a:rPr lang="en-US" dirty="0"/>
              <a:t>A simple application of Relationship control</a:t>
            </a:r>
          </a:p>
        </p:txBody>
      </p:sp>
      <p:sp>
        <p:nvSpPr>
          <p:cNvPr id="3" name="Content Placeholder 2">
            <a:extLst>
              <a:ext uri="{FF2B5EF4-FFF2-40B4-BE49-F238E27FC236}">
                <a16:creationId xmlns:a16="http://schemas.microsoft.com/office/drawing/2014/main" id="{B25A2547-ED9C-EC47-978A-8D43A3FC0127}"/>
              </a:ext>
            </a:extLst>
          </p:cNvPr>
          <p:cNvSpPr>
            <a:spLocks noGrp="1"/>
          </p:cNvSpPr>
          <p:nvPr>
            <p:ph idx="1"/>
          </p:nvPr>
        </p:nvSpPr>
        <p:spPr/>
        <p:txBody>
          <a:bodyPr/>
          <a:lstStyle/>
          <a:p>
            <a:pPr marL="0" indent="0">
              <a:buNone/>
            </a:pPr>
            <a:r>
              <a:rPr lang="en-US" dirty="0"/>
              <a:t>There’s a simple application of relationships that any caller (even brand new callers) can use.</a:t>
            </a:r>
          </a:p>
          <a:p>
            <a:r>
              <a:rPr lang="en-US" dirty="0"/>
              <a:t>Begin by putting dancers into a Right-Hand Lady group.  </a:t>
            </a:r>
            <a:br>
              <a:rPr lang="en-US" dirty="0"/>
            </a:br>
            <a:r>
              <a:rPr lang="en-US" dirty="0"/>
              <a:t>(Heads Square Thru 2; or Square Thru 4, Right and Left Thru, Pass Thru, Trade By)</a:t>
            </a:r>
            <a:br>
              <a:rPr lang="en-US" dirty="0"/>
            </a:br>
            <a:br>
              <a:rPr lang="en-US" dirty="0"/>
            </a:br>
            <a:r>
              <a:rPr lang="en-US" dirty="0"/>
              <a:t>Make a mental note of any man and the Right-Hand Lady he’s facing.  Remember just those two dancers for a bit.</a:t>
            </a:r>
          </a:p>
          <a:p>
            <a:r>
              <a:rPr lang="en-US" dirty="0"/>
              <a:t>Dance people around in that group of four for a little while.</a:t>
            </a:r>
          </a:p>
        </p:txBody>
      </p:sp>
    </p:spTree>
    <p:extLst>
      <p:ext uri="{BB962C8B-B14F-4D97-AF65-F5344CB8AC3E}">
        <p14:creationId xmlns:p14="http://schemas.microsoft.com/office/powerpoint/2010/main" val="2832508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7DDC8-DAC2-F34C-8319-5C8E6D06E421}"/>
              </a:ext>
            </a:extLst>
          </p:cNvPr>
          <p:cNvSpPr>
            <a:spLocks noGrp="1"/>
          </p:cNvSpPr>
          <p:nvPr>
            <p:ph type="title"/>
          </p:nvPr>
        </p:nvSpPr>
        <p:spPr>
          <a:xfrm>
            <a:off x="680321" y="763674"/>
            <a:ext cx="9613861" cy="1070491"/>
          </a:xfrm>
        </p:spPr>
        <p:txBody>
          <a:bodyPr>
            <a:normAutofit fontScale="90000"/>
          </a:bodyPr>
          <a:lstStyle/>
          <a:p>
            <a:r>
              <a:rPr lang="en-US" dirty="0"/>
              <a:t>How do callers describe the “setup” of a square?</a:t>
            </a:r>
          </a:p>
        </p:txBody>
      </p:sp>
      <p:sp>
        <p:nvSpPr>
          <p:cNvPr id="3" name="Content Placeholder 2">
            <a:extLst>
              <a:ext uri="{FF2B5EF4-FFF2-40B4-BE49-F238E27FC236}">
                <a16:creationId xmlns:a16="http://schemas.microsoft.com/office/drawing/2014/main" id="{C34355B3-760F-B64E-B0D5-8DC55DB16B26}"/>
              </a:ext>
            </a:extLst>
          </p:cNvPr>
          <p:cNvSpPr>
            <a:spLocks noGrp="1"/>
          </p:cNvSpPr>
          <p:nvPr>
            <p:ph idx="1"/>
          </p:nvPr>
        </p:nvSpPr>
        <p:spPr>
          <a:xfrm>
            <a:off x="680321" y="2080010"/>
            <a:ext cx="10302527" cy="4561950"/>
          </a:xfrm>
        </p:spPr>
        <p:txBody>
          <a:bodyPr>
            <a:normAutofit fontScale="92500" lnSpcReduction="20000"/>
          </a:bodyPr>
          <a:lstStyle/>
          <a:p>
            <a:r>
              <a:rPr lang="en-US" dirty="0"/>
              <a:t>Decades ago, callers settled on using four characteristics to describe the choreographic setup of a square:  Formation, Arrangement, Sequence and Relationship.</a:t>
            </a:r>
            <a:br>
              <a:rPr lang="en-US" dirty="0"/>
            </a:br>
            <a:endParaRPr lang="en-US" dirty="0"/>
          </a:p>
          <a:p>
            <a:r>
              <a:rPr lang="en-US" dirty="0"/>
              <a:t>Formation, Arrangement are easy to see; </a:t>
            </a:r>
            <a:br>
              <a:rPr lang="en-US" dirty="0"/>
            </a:br>
            <a:r>
              <a:rPr lang="en-US" dirty="0"/>
              <a:t>Sequence is a little harder for many callers to see</a:t>
            </a:r>
            <a:br>
              <a:rPr lang="en-US" dirty="0"/>
            </a:br>
            <a:endParaRPr lang="en-US" dirty="0"/>
          </a:p>
          <a:p>
            <a:r>
              <a:rPr lang="en-US" dirty="0"/>
              <a:t>Caller schools in the 60’s and 70’s frequently taught relationships, but they went “out of vogue” in the 80’s and 90’s in favor of “mechanical methods” for resolving (and Don’s Mental Image started a second revolution!)</a:t>
            </a:r>
            <a:br>
              <a:rPr lang="en-US" dirty="0"/>
            </a:br>
            <a:endParaRPr lang="en-US" dirty="0"/>
          </a:p>
          <a:p>
            <a:r>
              <a:rPr lang="en-US" dirty="0"/>
              <a:t>Consequently, most callers have virtually no clue about the relationship state – or else are using it without really understanding how it works.</a:t>
            </a:r>
            <a:br>
              <a:rPr lang="en-US" dirty="0"/>
            </a:br>
            <a:endParaRPr lang="en-US" dirty="0"/>
          </a:p>
          <a:p>
            <a:r>
              <a:rPr lang="en-US" dirty="0"/>
              <a:t>But Relationships can be even more valuable than Formations, Arrangements or Sequence!</a:t>
            </a:r>
          </a:p>
        </p:txBody>
      </p:sp>
    </p:spTree>
    <p:extLst>
      <p:ext uri="{BB962C8B-B14F-4D97-AF65-F5344CB8AC3E}">
        <p14:creationId xmlns:p14="http://schemas.microsoft.com/office/powerpoint/2010/main" val="2433096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26763-FB56-A546-82BA-9EA4B92807FB}"/>
              </a:ext>
            </a:extLst>
          </p:cNvPr>
          <p:cNvSpPr>
            <a:spLocks noGrp="1"/>
          </p:cNvSpPr>
          <p:nvPr>
            <p:ph type="title"/>
          </p:nvPr>
        </p:nvSpPr>
        <p:spPr/>
        <p:txBody>
          <a:bodyPr/>
          <a:lstStyle/>
          <a:p>
            <a:r>
              <a:rPr lang="en-US" dirty="0"/>
              <a:t>A simple application…</a:t>
            </a:r>
          </a:p>
        </p:txBody>
      </p:sp>
      <p:sp>
        <p:nvSpPr>
          <p:cNvPr id="3" name="Content Placeholder 2">
            <a:extLst>
              <a:ext uri="{FF2B5EF4-FFF2-40B4-BE49-F238E27FC236}">
                <a16:creationId xmlns:a16="http://schemas.microsoft.com/office/drawing/2014/main" id="{BC297DFD-F446-814B-8A2F-61C10FFD3CD8}"/>
              </a:ext>
            </a:extLst>
          </p:cNvPr>
          <p:cNvSpPr>
            <a:spLocks noGrp="1"/>
          </p:cNvSpPr>
          <p:nvPr>
            <p:ph idx="1"/>
          </p:nvPr>
        </p:nvSpPr>
        <p:spPr/>
        <p:txBody>
          <a:bodyPr>
            <a:normAutofit lnSpcReduction="10000"/>
          </a:bodyPr>
          <a:lstStyle/>
          <a:p>
            <a:r>
              <a:rPr lang="en-US" dirty="0"/>
              <a:t>When ready, put the dancers into facing lines and pair up those remembered dancers.  (They’ll either already be a couple, or else a single call like Ladies Chain or Flutterwheel will pair them up.)</a:t>
            </a:r>
            <a:br>
              <a:rPr lang="en-US" dirty="0"/>
            </a:br>
            <a:endParaRPr lang="en-US" dirty="0"/>
          </a:p>
          <a:p>
            <a:r>
              <a:rPr lang="en-US" dirty="0"/>
              <a:t>Pass Thru, Bend the Line.  You’ve just moved all the dancers into a different spot on the floor and changed the couple they’re dancing with, but the relationship group is still the same!  They’re STILL in a Right-Hand Lady group!</a:t>
            </a:r>
            <a:br>
              <a:rPr lang="en-US" dirty="0"/>
            </a:br>
            <a:endParaRPr lang="en-US" dirty="0"/>
          </a:p>
          <a:p>
            <a:r>
              <a:rPr lang="en-US" dirty="0"/>
              <a:t>Do that again, and perhaps again.  They’re still in a Right-Hand Lady Group!</a:t>
            </a:r>
          </a:p>
        </p:txBody>
      </p:sp>
    </p:spTree>
    <p:extLst>
      <p:ext uri="{BB962C8B-B14F-4D97-AF65-F5344CB8AC3E}">
        <p14:creationId xmlns:p14="http://schemas.microsoft.com/office/powerpoint/2010/main" val="4273403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34AD7-8589-1B44-A3F1-C7DF715DFEC6}"/>
              </a:ext>
            </a:extLst>
          </p:cNvPr>
          <p:cNvSpPr>
            <a:spLocks noGrp="1"/>
          </p:cNvSpPr>
          <p:nvPr>
            <p:ph type="title"/>
          </p:nvPr>
        </p:nvSpPr>
        <p:spPr/>
        <p:txBody>
          <a:bodyPr/>
          <a:lstStyle/>
          <a:p>
            <a:r>
              <a:rPr lang="en-US" dirty="0"/>
              <a:t>A simple application…</a:t>
            </a:r>
          </a:p>
        </p:txBody>
      </p:sp>
      <p:sp>
        <p:nvSpPr>
          <p:cNvPr id="3" name="Content Placeholder 2">
            <a:extLst>
              <a:ext uri="{FF2B5EF4-FFF2-40B4-BE49-F238E27FC236}">
                <a16:creationId xmlns:a16="http://schemas.microsoft.com/office/drawing/2014/main" id="{A1AA4467-7520-7D4D-9834-2666E12871FD}"/>
              </a:ext>
            </a:extLst>
          </p:cNvPr>
          <p:cNvSpPr>
            <a:spLocks noGrp="1"/>
          </p:cNvSpPr>
          <p:nvPr>
            <p:ph idx="1"/>
          </p:nvPr>
        </p:nvSpPr>
        <p:spPr/>
        <p:txBody>
          <a:bodyPr>
            <a:normAutofit lnSpcReduction="10000"/>
          </a:bodyPr>
          <a:lstStyle/>
          <a:p>
            <a:r>
              <a:rPr lang="en-US" dirty="0"/>
              <a:t>When you’re ready to resolve, </a:t>
            </a:r>
            <a:r>
              <a:rPr lang="en-US" i="1" dirty="0"/>
              <a:t>unpair</a:t>
            </a:r>
            <a:r>
              <a:rPr lang="en-US" dirty="0"/>
              <a:t> those two remembered dancers.  At this point, ONE of the two couples in the group MUST be original partners dancing together!  </a:t>
            </a:r>
            <a:br>
              <a:rPr lang="en-US" dirty="0"/>
            </a:br>
            <a:br>
              <a:rPr lang="en-US" dirty="0"/>
            </a:br>
            <a:r>
              <a:rPr lang="en-US" dirty="0"/>
              <a:t>(Why?  Because Right-Hand Lady groups are the “One and Only” flavor, where there is ONE set of original partners.  You know those original groupies </a:t>
            </a:r>
            <a:r>
              <a:rPr lang="en-US" i="1" dirty="0"/>
              <a:t>aren’t</a:t>
            </a:r>
            <a:r>
              <a:rPr lang="en-US" dirty="0"/>
              <a:t> the partners, so it </a:t>
            </a:r>
            <a:r>
              <a:rPr lang="en-US" i="1" dirty="0"/>
              <a:t>must</a:t>
            </a:r>
            <a:r>
              <a:rPr lang="en-US" dirty="0"/>
              <a:t> be the others!)</a:t>
            </a:r>
            <a:br>
              <a:rPr lang="en-US" dirty="0"/>
            </a:br>
            <a:endParaRPr lang="en-US" dirty="0"/>
          </a:p>
          <a:p>
            <a:r>
              <a:rPr lang="en-US" dirty="0"/>
              <a:t>Put that paired-up couple on the inside of an Eight Chain Thru formation, then </a:t>
            </a:r>
            <a:r>
              <a:rPr lang="en-US" b="1" dirty="0"/>
              <a:t>PASS THRU, TRADE BY, ALLEMANDE LEFT!!</a:t>
            </a:r>
            <a:endParaRPr lang="en-US" dirty="0"/>
          </a:p>
        </p:txBody>
      </p:sp>
    </p:spTree>
    <p:extLst>
      <p:ext uri="{BB962C8B-B14F-4D97-AF65-F5344CB8AC3E}">
        <p14:creationId xmlns:p14="http://schemas.microsoft.com/office/powerpoint/2010/main" val="688556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1A8EE-8CCA-6D41-922A-BC4A4CBFA5A1}"/>
              </a:ext>
            </a:extLst>
          </p:cNvPr>
          <p:cNvSpPr>
            <a:spLocks noGrp="1"/>
          </p:cNvSpPr>
          <p:nvPr>
            <p:ph type="title"/>
          </p:nvPr>
        </p:nvSpPr>
        <p:spPr/>
        <p:txBody>
          <a:bodyPr/>
          <a:lstStyle/>
          <a:p>
            <a:r>
              <a:rPr lang="en-US" dirty="0"/>
              <a:t>There’s absolutely no doubt to that resolution!</a:t>
            </a:r>
          </a:p>
        </p:txBody>
      </p:sp>
      <p:sp>
        <p:nvSpPr>
          <p:cNvPr id="3" name="Content Placeholder 2">
            <a:extLst>
              <a:ext uri="{FF2B5EF4-FFF2-40B4-BE49-F238E27FC236}">
                <a16:creationId xmlns:a16="http://schemas.microsoft.com/office/drawing/2014/main" id="{D10DAEB0-7D4F-7E4E-94EC-F7375844947F}"/>
              </a:ext>
            </a:extLst>
          </p:cNvPr>
          <p:cNvSpPr>
            <a:spLocks noGrp="1"/>
          </p:cNvSpPr>
          <p:nvPr>
            <p:ph idx="1"/>
          </p:nvPr>
        </p:nvSpPr>
        <p:spPr>
          <a:xfrm>
            <a:off x="680321" y="2336872"/>
            <a:ext cx="9613861" cy="4063927"/>
          </a:xfrm>
        </p:spPr>
        <p:txBody>
          <a:bodyPr>
            <a:normAutofit lnSpcReduction="10000"/>
          </a:bodyPr>
          <a:lstStyle/>
          <a:p>
            <a:r>
              <a:rPr lang="en-US" dirty="0"/>
              <a:t>You put the dancers into a Right-Hand Lady group.</a:t>
            </a:r>
          </a:p>
          <a:p>
            <a:r>
              <a:rPr lang="en-US" dirty="0"/>
              <a:t>You </a:t>
            </a:r>
            <a:r>
              <a:rPr lang="en-US" i="1" dirty="0"/>
              <a:t>kept</a:t>
            </a:r>
            <a:r>
              <a:rPr lang="en-US" dirty="0"/>
              <a:t> them in a Right-Hand Lady group, controlling exactly when you changed membership of the group by always keeping any man and his RHL together when you changed two dancers.</a:t>
            </a:r>
          </a:p>
          <a:p>
            <a:r>
              <a:rPr lang="en-US" dirty="0"/>
              <a:t>When ready to resolve, you used the fact that the dancers were still in that RHL group to set up a sequence that sends two dancers across, intentionally changing to a Corner group </a:t>
            </a:r>
            <a:r>
              <a:rPr lang="en-US" i="1" dirty="0"/>
              <a:t>at a time of your choosing!</a:t>
            </a:r>
            <a:br>
              <a:rPr lang="en-US" dirty="0"/>
            </a:br>
            <a:endParaRPr lang="en-US" dirty="0"/>
          </a:p>
          <a:p>
            <a:r>
              <a:rPr lang="en-US" dirty="0"/>
              <a:t>Since the paired-up couple is on the outside of the formation after the Eight Chain Thru, they’re guaranteed to be in sequence.</a:t>
            </a:r>
            <a:br>
              <a:rPr lang="en-US" dirty="0"/>
            </a:br>
            <a:r>
              <a:rPr lang="en-US" dirty="0"/>
              <a:t>ALLEMANDE LEFT with confidence!</a:t>
            </a:r>
          </a:p>
        </p:txBody>
      </p:sp>
    </p:spTree>
    <p:extLst>
      <p:ext uri="{BB962C8B-B14F-4D97-AF65-F5344CB8AC3E}">
        <p14:creationId xmlns:p14="http://schemas.microsoft.com/office/powerpoint/2010/main" val="11914773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26940-12D7-8549-90F5-7DA84D5D7614}"/>
              </a:ext>
            </a:extLst>
          </p:cNvPr>
          <p:cNvSpPr>
            <a:spLocks noGrp="1"/>
          </p:cNvSpPr>
          <p:nvPr>
            <p:ph type="title"/>
          </p:nvPr>
        </p:nvSpPr>
        <p:spPr/>
        <p:txBody>
          <a:bodyPr/>
          <a:lstStyle/>
          <a:p>
            <a:r>
              <a:rPr lang="en-US" dirty="0"/>
              <a:t>Speaking of Sequence - How does that fit in?</a:t>
            </a:r>
          </a:p>
        </p:txBody>
      </p:sp>
      <p:sp>
        <p:nvSpPr>
          <p:cNvPr id="3" name="Content Placeholder 2">
            <a:extLst>
              <a:ext uri="{FF2B5EF4-FFF2-40B4-BE49-F238E27FC236}">
                <a16:creationId xmlns:a16="http://schemas.microsoft.com/office/drawing/2014/main" id="{7444CE07-FA4E-5341-9D65-D0789AE038BC}"/>
              </a:ext>
            </a:extLst>
          </p:cNvPr>
          <p:cNvSpPr>
            <a:spLocks noGrp="1"/>
          </p:cNvSpPr>
          <p:nvPr>
            <p:ph idx="1"/>
          </p:nvPr>
        </p:nvSpPr>
        <p:spPr/>
        <p:txBody>
          <a:bodyPr/>
          <a:lstStyle/>
          <a:p>
            <a:pPr marL="0" indent="0">
              <a:buNone/>
            </a:pPr>
            <a:r>
              <a:rPr lang="en-US" dirty="0"/>
              <a:t>Sequence usually doesn’t matter until you’re getting ready to resolve.  But we can use the “visual matching” technique to help us see sequence:</a:t>
            </a:r>
          </a:p>
          <a:p>
            <a:r>
              <a:rPr lang="en-US" dirty="0"/>
              <a:t>In a Corner group, dancers will be in sequence when the paired couple is on the </a:t>
            </a:r>
            <a:r>
              <a:rPr lang="en-US" b="1" dirty="0"/>
              <a:t>OUTSIDE </a:t>
            </a:r>
            <a:r>
              <a:rPr lang="en-US" dirty="0"/>
              <a:t>of an Eight Chain Thru formation.</a:t>
            </a:r>
          </a:p>
          <a:p>
            <a:r>
              <a:rPr lang="en-US" dirty="0"/>
              <a:t>In a Right Hand Lady group, dancers will be in sequence when the paired couple is on the </a:t>
            </a:r>
            <a:r>
              <a:rPr lang="en-US" b="1" dirty="0"/>
              <a:t>INSIDE </a:t>
            </a:r>
            <a:r>
              <a:rPr lang="en-US" dirty="0"/>
              <a:t>of an Eight Chain Thru formation.</a:t>
            </a:r>
          </a:p>
          <a:p>
            <a:r>
              <a:rPr lang="en-US" dirty="0"/>
              <a:t>In a Partner Line, dancers will be in sequence when two known corners would be adjacent if the lines were to Circle Left.</a:t>
            </a:r>
          </a:p>
        </p:txBody>
      </p:sp>
    </p:spTree>
    <p:extLst>
      <p:ext uri="{BB962C8B-B14F-4D97-AF65-F5344CB8AC3E}">
        <p14:creationId xmlns:p14="http://schemas.microsoft.com/office/powerpoint/2010/main" val="4272611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5023F-8F7D-0244-B950-D1971F07E31C}"/>
              </a:ext>
            </a:extLst>
          </p:cNvPr>
          <p:cNvSpPr>
            <a:spLocks noGrp="1"/>
          </p:cNvSpPr>
          <p:nvPr>
            <p:ph type="title"/>
          </p:nvPr>
        </p:nvSpPr>
        <p:spPr/>
        <p:txBody>
          <a:bodyPr/>
          <a:lstStyle/>
          <a:p>
            <a:r>
              <a:rPr lang="en-US" dirty="0"/>
              <a:t>Opposite Lady groups are a little harder…</a:t>
            </a:r>
          </a:p>
        </p:txBody>
      </p:sp>
      <p:sp>
        <p:nvSpPr>
          <p:cNvPr id="3" name="Content Placeholder 2">
            <a:extLst>
              <a:ext uri="{FF2B5EF4-FFF2-40B4-BE49-F238E27FC236}">
                <a16:creationId xmlns:a16="http://schemas.microsoft.com/office/drawing/2014/main" id="{B4C9DCA0-C907-8B4E-96B7-B6C92497AF8F}"/>
              </a:ext>
            </a:extLst>
          </p:cNvPr>
          <p:cNvSpPr>
            <a:spLocks noGrp="1"/>
          </p:cNvSpPr>
          <p:nvPr>
            <p:ph idx="1"/>
          </p:nvPr>
        </p:nvSpPr>
        <p:spPr>
          <a:xfrm>
            <a:off x="680321" y="2336872"/>
            <a:ext cx="9613861" cy="4335233"/>
          </a:xfrm>
        </p:spPr>
        <p:txBody>
          <a:bodyPr>
            <a:normAutofit fontScale="92500" lnSpcReduction="10000"/>
          </a:bodyPr>
          <a:lstStyle/>
          <a:p>
            <a:pPr marL="0" indent="0">
              <a:buNone/>
            </a:pPr>
            <a:r>
              <a:rPr lang="en-US" dirty="0"/>
              <a:t>An opposite lady group behaves “opposite” of what we expect from a Partner group.</a:t>
            </a:r>
            <a:br>
              <a:rPr lang="en-US" dirty="0"/>
            </a:br>
            <a:endParaRPr lang="en-US" dirty="0"/>
          </a:p>
          <a:p>
            <a:r>
              <a:rPr lang="en-US" dirty="0"/>
              <a:t>In Partner groups, each man will have his partner when his original partner is “as close as possible”.  In Opposite Lady groups, a man will have his opposite lady in hand when his partner is ”as far away as possible”.</a:t>
            </a:r>
          </a:p>
          <a:p>
            <a:r>
              <a:rPr lang="en-US" dirty="0"/>
              <a:t>In Partner lines, dancers are in sequence when original corners are adjacent to one another.  In Opposite Lady lines, dancers are in sequence when original corners are </a:t>
            </a:r>
            <a:r>
              <a:rPr lang="en-US" b="1" dirty="0"/>
              <a:t>NOT</a:t>
            </a:r>
            <a:r>
              <a:rPr lang="en-US" dirty="0"/>
              <a:t> adjacent.</a:t>
            </a:r>
          </a:p>
          <a:p>
            <a:r>
              <a:rPr lang="en-US" dirty="0"/>
              <a:t>You can recognize Partner Lines when more than one couple is either paired in the line or directly facing one another.  You can recognize Opposite Lady lines when multiple partners are at opposite ends of the same line, or matching “on a diagonal line” from one group to another.</a:t>
            </a:r>
          </a:p>
        </p:txBody>
      </p:sp>
    </p:spTree>
    <p:extLst>
      <p:ext uri="{BB962C8B-B14F-4D97-AF65-F5344CB8AC3E}">
        <p14:creationId xmlns:p14="http://schemas.microsoft.com/office/powerpoint/2010/main" val="3934228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2640F-1F97-4149-A751-C19B4FE8191F}"/>
              </a:ext>
            </a:extLst>
          </p:cNvPr>
          <p:cNvSpPr>
            <a:spLocks noGrp="1"/>
          </p:cNvSpPr>
          <p:nvPr>
            <p:ph type="title"/>
          </p:nvPr>
        </p:nvSpPr>
        <p:spPr/>
        <p:txBody>
          <a:bodyPr/>
          <a:lstStyle/>
          <a:p>
            <a:r>
              <a:rPr lang="en-US" dirty="0"/>
              <a:t>A few more tidbits</a:t>
            </a:r>
          </a:p>
        </p:txBody>
      </p:sp>
      <p:sp>
        <p:nvSpPr>
          <p:cNvPr id="3" name="Content Placeholder 2">
            <a:extLst>
              <a:ext uri="{FF2B5EF4-FFF2-40B4-BE49-F238E27FC236}">
                <a16:creationId xmlns:a16="http://schemas.microsoft.com/office/drawing/2014/main" id="{E90A6A47-5E3C-0046-B437-A38596B58A9F}"/>
              </a:ext>
            </a:extLst>
          </p:cNvPr>
          <p:cNvSpPr>
            <a:spLocks noGrp="1"/>
          </p:cNvSpPr>
          <p:nvPr>
            <p:ph idx="1"/>
          </p:nvPr>
        </p:nvSpPr>
        <p:spPr>
          <a:xfrm>
            <a:off x="680321" y="2336873"/>
            <a:ext cx="9613861" cy="4144314"/>
          </a:xfrm>
        </p:spPr>
        <p:txBody>
          <a:bodyPr>
            <a:normAutofit lnSpcReduction="10000"/>
          </a:bodyPr>
          <a:lstStyle/>
          <a:p>
            <a:pPr marL="0" indent="0">
              <a:buNone/>
            </a:pPr>
            <a:r>
              <a:rPr lang="en-US" dirty="0"/>
              <a:t>There’s quite a bit more that can be learned from a study of relationships.  For example:</a:t>
            </a:r>
            <a:br>
              <a:rPr lang="en-US" dirty="0"/>
            </a:br>
            <a:endParaRPr lang="en-US" dirty="0"/>
          </a:p>
          <a:p>
            <a:r>
              <a:rPr lang="en-US" dirty="0"/>
              <a:t>To go from a “One and Only” group to a Partner Group (suppose you want to use a Partner-based get-out):  Send either of the unmatched dancers over to the other group.  Since we’re changing only one dancer, we know things will switch to either a Partner or Opposite Lady group… and since you’re keeping a pair of original partners together, it MUST switch to a Partner group!</a:t>
            </a:r>
          </a:p>
          <a:p>
            <a:r>
              <a:rPr lang="en-US" dirty="0"/>
              <a:t>By the same logic, to go from a One and Only group to Opposite Lady, send either one of the two matched dancers across.  Guaranteed to be Opposite Lady group when done!</a:t>
            </a:r>
          </a:p>
        </p:txBody>
      </p:sp>
    </p:spTree>
    <p:extLst>
      <p:ext uri="{BB962C8B-B14F-4D97-AF65-F5344CB8AC3E}">
        <p14:creationId xmlns:p14="http://schemas.microsoft.com/office/powerpoint/2010/main" val="2866814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CFACCB-8997-DF49-8690-FD6E0736B14B}"/>
              </a:ext>
            </a:extLst>
          </p:cNvPr>
          <p:cNvSpPr>
            <a:spLocks noGrp="1"/>
          </p:cNvSpPr>
          <p:nvPr>
            <p:ph type="title"/>
          </p:nvPr>
        </p:nvSpPr>
        <p:spPr/>
        <p:txBody>
          <a:bodyPr/>
          <a:lstStyle/>
          <a:p>
            <a:r>
              <a:rPr lang="en-US" dirty="0"/>
              <a:t>More Tidbits…</a:t>
            </a:r>
          </a:p>
        </p:txBody>
      </p:sp>
      <p:sp>
        <p:nvSpPr>
          <p:cNvPr id="3" name="Content Placeholder 2">
            <a:extLst>
              <a:ext uri="{FF2B5EF4-FFF2-40B4-BE49-F238E27FC236}">
                <a16:creationId xmlns:a16="http://schemas.microsoft.com/office/drawing/2014/main" id="{297FD0F0-4B7A-AF40-AE91-7A5A3A18CE36}"/>
              </a:ext>
            </a:extLst>
          </p:cNvPr>
          <p:cNvSpPr>
            <a:spLocks noGrp="1"/>
          </p:cNvSpPr>
          <p:nvPr>
            <p:ph idx="1"/>
          </p:nvPr>
        </p:nvSpPr>
        <p:spPr/>
        <p:txBody>
          <a:bodyPr/>
          <a:lstStyle/>
          <a:p>
            <a:r>
              <a:rPr lang="en-US" dirty="0"/>
              <a:t>To go from Partner group to Corner:  If there’s a existing corner in the group, then send either one of the other two dancers across to the other group.  If there’s no corners present, then send one dancer over to the other group to meet their corner.</a:t>
            </a:r>
          </a:p>
        </p:txBody>
      </p:sp>
    </p:spTree>
    <p:extLst>
      <p:ext uri="{BB962C8B-B14F-4D97-AF65-F5344CB8AC3E}">
        <p14:creationId xmlns:p14="http://schemas.microsoft.com/office/powerpoint/2010/main" val="41027496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27D7D-BE35-F34B-AA68-962CCD1279A8}"/>
              </a:ext>
            </a:extLst>
          </p:cNvPr>
          <p:cNvSpPr>
            <a:spLocks noGrp="1"/>
          </p:cNvSpPr>
          <p:nvPr>
            <p:ph type="title"/>
          </p:nvPr>
        </p:nvSpPr>
        <p:spPr/>
        <p:txBody>
          <a:bodyPr/>
          <a:lstStyle/>
          <a:p>
            <a:r>
              <a:rPr lang="en-US" dirty="0"/>
              <a:t>More Tidbits…</a:t>
            </a:r>
          </a:p>
        </p:txBody>
      </p:sp>
      <p:sp>
        <p:nvSpPr>
          <p:cNvPr id="3" name="Content Placeholder 2">
            <a:extLst>
              <a:ext uri="{FF2B5EF4-FFF2-40B4-BE49-F238E27FC236}">
                <a16:creationId xmlns:a16="http://schemas.microsoft.com/office/drawing/2014/main" id="{88CCA5E1-085E-E64A-A33E-149845378EE8}"/>
              </a:ext>
            </a:extLst>
          </p:cNvPr>
          <p:cNvSpPr>
            <a:spLocks noGrp="1"/>
          </p:cNvSpPr>
          <p:nvPr>
            <p:ph idx="1"/>
          </p:nvPr>
        </p:nvSpPr>
        <p:spPr/>
        <p:txBody>
          <a:bodyPr/>
          <a:lstStyle/>
          <a:p>
            <a:pPr marL="0" indent="0">
              <a:buNone/>
            </a:pPr>
            <a:r>
              <a:rPr lang="en-US" dirty="0"/>
              <a:t>Technical Zeroes are a call or sequence of calls that SOMETIMES preserves FASR.  Excluding sequences with gender-dependent calls like Star Thru, a sequence will either always preserve Formation, Arrangement and Sequence or it won’t – there is no “sometimes” in that part.  So the “sometimes” has to depend on preservation (or not) of Relationship.</a:t>
            </a:r>
            <a:br>
              <a:rPr lang="en-US" dirty="0"/>
            </a:br>
            <a:br>
              <a:rPr lang="en-US" dirty="0"/>
            </a:br>
            <a:r>
              <a:rPr lang="en-US" dirty="0"/>
              <a:t>We see this “sometimes preserved” behavior in our study of relationships, when a call moves 2 dancers from one group to another.</a:t>
            </a:r>
          </a:p>
        </p:txBody>
      </p:sp>
    </p:spTree>
    <p:extLst>
      <p:ext uri="{BB962C8B-B14F-4D97-AF65-F5344CB8AC3E}">
        <p14:creationId xmlns:p14="http://schemas.microsoft.com/office/powerpoint/2010/main" val="23480478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CE511-0C6E-2844-BBB3-C2172CC46EEE}"/>
              </a:ext>
            </a:extLst>
          </p:cNvPr>
          <p:cNvSpPr>
            <a:spLocks noGrp="1"/>
          </p:cNvSpPr>
          <p:nvPr>
            <p:ph type="title"/>
          </p:nvPr>
        </p:nvSpPr>
        <p:spPr/>
        <p:txBody>
          <a:bodyPr/>
          <a:lstStyle/>
          <a:p>
            <a:r>
              <a:rPr lang="en-US" dirty="0"/>
              <a:t>More Tidbits…</a:t>
            </a:r>
          </a:p>
        </p:txBody>
      </p:sp>
      <p:sp>
        <p:nvSpPr>
          <p:cNvPr id="3" name="Content Placeholder 2">
            <a:extLst>
              <a:ext uri="{FF2B5EF4-FFF2-40B4-BE49-F238E27FC236}">
                <a16:creationId xmlns:a16="http://schemas.microsoft.com/office/drawing/2014/main" id="{DF3A21B9-AC45-4744-AABF-F7F9F3CF0D5D}"/>
              </a:ext>
            </a:extLst>
          </p:cNvPr>
          <p:cNvSpPr>
            <a:spLocks noGrp="1"/>
          </p:cNvSpPr>
          <p:nvPr>
            <p:ph idx="1"/>
          </p:nvPr>
        </p:nvSpPr>
        <p:spPr/>
        <p:txBody>
          <a:bodyPr>
            <a:normAutofit lnSpcReduction="10000"/>
          </a:bodyPr>
          <a:lstStyle/>
          <a:p>
            <a:pPr marL="0" indent="0">
              <a:buNone/>
            </a:pPr>
            <a:r>
              <a:rPr lang="en-US" dirty="0"/>
              <a:t>This means that any Technical Zero (except for those with Star Thru) is just a sequence that includes moving two dancers from one group to another.</a:t>
            </a:r>
          </a:p>
          <a:p>
            <a:pPr marL="0" indent="0">
              <a:buNone/>
            </a:pPr>
            <a:r>
              <a:rPr lang="en-US" b="1" dirty="0"/>
              <a:t>If those two dancers are “groupies” at the time, then the Technical Zero is a zero.  </a:t>
            </a:r>
            <a:r>
              <a:rPr lang="en-US" dirty="0"/>
              <a:t>If they aren’t, it switches the relationship group in the way we now expect (and thus exhibits a “four ladies chain” effect.</a:t>
            </a:r>
          </a:p>
          <a:p>
            <a:pPr marL="0" indent="0">
              <a:buNone/>
            </a:pPr>
            <a:endParaRPr lang="en-US" dirty="0"/>
          </a:p>
          <a:p>
            <a:pPr marL="0" indent="0">
              <a:buNone/>
            </a:pPr>
            <a:r>
              <a:rPr lang="en-US" dirty="0"/>
              <a:t>You can use those technical zeroes to advantage when you WANT to change the relationships!</a:t>
            </a:r>
          </a:p>
        </p:txBody>
      </p:sp>
    </p:spTree>
    <p:extLst>
      <p:ext uri="{BB962C8B-B14F-4D97-AF65-F5344CB8AC3E}">
        <p14:creationId xmlns:p14="http://schemas.microsoft.com/office/powerpoint/2010/main" val="34259551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838A4-4FD1-5E48-BFFC-3155F00755B1}"/>
              </a:ext>
            </a:extLst>
          </p:cNvPr>
          <p:cNvSpPr>
            <a:spLocks noGrp="1"/>
          </p:cNvSpPr>
          <p:nvPr>
            <p:ph type="title"/>
          </p:nvPr>
        </p:nvSpPr>
        <p:spPr/>
        <p:txBody>
          <a:bodyPr/>
          <a:lstStyle/>
          <a:p>
            <a:r>
              <a:rPr lang="en-US" dirty="0"/>
              <a:t>Learn the relationships for your get-outs!</a:t>
            </a:r>
          </a:p>
        </p:txBody>
      </p:sp>
      <p:sp>
        <p:nvSpPr>
          <p:cNvPr id="3" name="Content Placeholder 2">
            <a:extLst>
              <a:ext uri="{FF2B5EF4-FFF2-40B4-BE49-F238E27FC236}">
                <a16:creationId xmlns:a16="http://schemas.microsoft.com/office/drawing/2014/main" id="{B6CBC3A8-28F7-B243-95E0-06E6E407A6DE}"/>
              </a:ext>
            </a:extLst>
          </p:cNvPr>
          <p:cNvSpPr>
            <a:spLocks noGrp="1"/>
          </p:cNvSpPr>
          <p:nvPr>
            <p:ph idx="1"/>
          </p:nvPr>
        </p:nvSpPr>
        <p:spPr/>
        <p:txBody>
          <a:bodyPr>
            <a:normAutofit lnSpcReduction="10000"/>
          </a:bodyPr>
          <a:lstStyle/>
          <a:p>
            <a:pPr marL="0" indent="0">
              <a:buNone/>
            </a:pPr>
            <a:r>
              <a:rPr lang="en-US" dirty="0"/>
              <a:t>If you use the concept of “Primary and Secondary Couples” to set up get-outs, then you’re missing out on half of the starting positions.</a:t>
            </a:r>
          </a:p>
          <a:p>
            <a:pPr marL="0" indent="0">
              <a:buNone/>
            </a:pPr>
            <a:endParaRPr lang="en-US" dirty="0"/>
          </a:p>
          <a:p>
            <a:pPr marL="0" indent="0">
              <a:buNone/>
            </a:pPr>
            <a:r>
              <a:rPr lang="en-US" dirty="0"/>
              <a:t>Instead, think of the starting point for get-outs in terms of relationships:  “Opposite Lady Out of Sequence”, for example.</a:t>
            </a:r>
            <a:br>
              <a:rPr lang="en-US" dirty="0"/>
            </a:br>
            <a:br>
              <a:rPr lang="en-US" dirty="0"/>
            </a:br>
            <a:br>
              <a:rPr lang="en-US" dirty="0"/>
            </a:br>
            <a:r>
              <a:rPr lang="en-US" b="1" dirty="0"/>
              <a:t>Barry’s Opinion:  </a:t>
            </a:r>
            <a:r>
              <a:rPr lang="en-US" dirty="0"/>
              <a:t>Most ‘surprise’ get-outs incorporate a change in relationships.  Moving some of the dancers around as part of the get-out helps disguise the module.</a:t>
            </a:r>
          </a:p>
        </p:txBody>
      </p:sp>
    </p:spTree>
    <p:extLst>
      <p:ext uri="{BB962C8B-B14F-4D97-AF65-F5344CB8AC3E}">
        <p14:creationId xmlns:p14="http://schemas.microsoft.com/office/powerpoint/2010/main" val="3569289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F7929-FF3E-8440-857A-A4F3ECD0BF32}"/>
              </a:ext>
            </a:extLst>
          </p:cNvPr>
          <p:cNvSpPr>
            <a:spLocks noGrp="1"/>
          </p:cNvSpPr>
          <p:nvPr>
            <p:ph type="title"/>
          </p:nvPr>
        </p:nvSpPr>
        <p:spPr/>
        <p:txBody>
          <a:bodyPr/>
          <a:lstStyle/>
          <a:p>
            <a:r>
              <a:rPr lang="en-US" dirty="0"/>
              <a:t>Let’s set some background first…</a:t>
            </a:r>
          </a:p>
        </p:txBody>
      </p:sp>
      <p:sp>
        <p:nvSpPr>
          <p:cNvPr id="3" name="Content Placeholder 2">
            <a:extLst>
              <a:ext uri="{FF2B5EF4-FFF2-40B4-BE49-F238E27FC236}">
                <a16:creationId xmlns:a16="http://schemas.microsoft.com/office/drawing/2014/main" id="{D33B8F36-38E2-AE40-AF6A-5FACF0BF188F}"/>
              </a:ext>
            </a:extLst>
          </p:cNvPr>
          <p:cNvSpPr>
            <a:spLocks noGrp="1"/>
          </p:cNvSpPr>
          <p:nvPr>
            <p:ph idx="1"/>
          </p:nvPr>
        </p:nvSpPr>
        <p:spPr>
          <a:xfrm>
            <a:off x="680321" y="2346921"/>
            <a:ext cx="9613861" cy="3599316"/>
          </a:xfrm>
        </p:spPr>
        <p:txBody>
          <a:bodyPr/>
          <a:lstStyle/>
          <a:p>
            <a:r>
              <a:rPr lang="en-US" dirty="0"/>
              <a:t>Formation is the “shape” of the dancers in the square </a:t>
            </a:r>
            <a:br>
              <a:rPr lang="en-US" dirty="0"/>
            </a:br>
            <a:r>
              <a:rPr lang="en-US" dirty="0"/>
              <a:t>(and facing direction is considered part of the “shape”)</a:t>
            </a:r>
          </a:p>
          <a:p>
            <a:r>
              <a:rPr lang="en-US" dirty="0"/>
              <a:t>Arrangement is the man/woman setup:  normal couples, half-sashayed, BBGG, etc.</a:t>
            </a:r>
          </a:p>
          <a:p>
            <a:r>
              <a:rPr lang="en-US" dirty="0"/>
              <a:t>Sequence:  Are the men in the same circular order as when they started? (Yes or No)  Are the ladies?  (Yes or No)</a:t>
            </a:r>
            <a:br>
              <a:rPr lang="en-US" dirty="0"/>
            </a:br>
            <a:endParaRPr lang="en-US" dirty="0"/>
          </a:p>
          <a:p>
            <a:r>
              <a:rPr lang="en-US" dirty="0"/>
              <a:t>Relationships are essentially a measure of how far the ladies have chained:  ¼ around, ½ across, ¾ around or with original partner</a:t>
            </a:r>
          </a:p>
        </p:txBody>
      </p:sp>
    </p:spTree>
    <p:extLst>
      <p:ext uri="{BB962C8B-B14F-4D97-AF65-F5344CB8AC3E}">
        <p14:creationId xmlns:p14="http://schemas.microsoft.com/office/powerpoint/2010/main" val="19408236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14B9E-D7FF-5745-BD24-AAA694BE1DF1}"/>
              </a:ext>
            </a:extLst>
          </p:cNvPr>
          <p:cNvSpPr>
            <a:spLocks noGrp="1"/>
          </p:cNvSpPr>
          <p:nvPr>
            <p:ph type="title"/>
          </p:nvPr>
        </p:nvSpPr>
        <p:spPr/>
        <p:txBody>
          <a:bodyPr/>
          <a:lstStyle/>
          <a:p>
            <a:r>
              <a:rPr lang="en-US" dirty="0"/>
              <a:t>Let’s see how this works for a get-out!</a:t>
            </a:r>
          </a:p>
        </p:txBody>
      </p:sp>
      <p:sp>
        <p:nvSpPr>
          <p:cNvPr id="3" name="Content Placeholder 2">
            <a:extLst>
              <a:ext uri="{FF2B5EF4-FFF2-40B4-BE49-F238E27FC236}">
                <a16:creationId xmlns:a16="http://schemas.microsoft.com/office/drawing/2014/main" id="{4FC978D6-8E4B-E54B-836D-ADD8E4A55361}"/>
              </a:ext>
            </a:extLst>
          </p:cNvPr>
          <p:cNvSpPr>
            <a:spLocks noGrp="1"/>
          </p:cNvSpPr>
          <p:nvPr>
            <p:ph idx="1"/>
          </p:nvPr>
        </p:nvSpPr>
        <p:spPr>
          <a:xfrm>
            <a:off x="680321" y="2336873"/>
            <a:ext cx="9613861" cy="4043830"/>
          </a:xfrm>
        </p:spPr>
        <p:txBody>
          <a:bodyPr>
            <a:normAutofit lnSpcReduction="10000"/>
          </a:bodyPr>
          <a:lstStyle/>
          <a:p>
            <a:pPr marL="0" indent="0">
              <a:buNone/>
            </a:pPr>
            <a:r>
              <a:rPr lang="en-US" dirty="0"/>
              <a:t>Consider the Plus call “Spin Chain the Gears”.  Beginning in parallel waves, it has the same effect as “Centers U-Turn Back, Couples Circulate, Centers U-Turn Back”.  Let’s use this call as the heart of a get-out that changes relationships but still reliably always resolves.</a:t>
            </a:r>
          </a:p>
          <a:p>
            <a:pPr marL="0" indent="0">
              <a:buNone/>
            </a:pPr>
            <a:endParaRPr lang="en-US" dirty="0"/>
          </a:p>
          <a:p>
            <a:pPr marL="0" indent="0">
              <a:buNone/>
            </a:pPr>
            <a:r>
              <a:rPr lang="en-US" dirty="0"/>
              <a:t>So:  This call moves two dancers in a manner like Couples Circulate; in fact, it preserves Formation (waves to waves), Arrangement and Sequence to it’s a Technical Zero.</a:t>
            </a:r>
          </a:p>
          <a:p>
            <a:pPr marL="0" indent="0">
              <a:buNone/>
            </a:pPr>
            <a:r>
              <a:rPr lang="en-US" dirty="0"/>
              <a:t>We can use that to switch relationships into our final destination (a  Corner group).  Let’s start from “standard” BGGB Waves and see what we can work out.</a:t>
            </a:r>
          </a:p>
        </p:txBody>
      </p:sp>
    </p:spTree>
    <p:extLst>
      <p:ext uri="{BB962C8B-B14F-4D97-AF65-F5344CB8AC3E}">
        <p14:creationId xmlns:p14="http://schemas.microsoft.com/office/powerpoint/2010/main" val="3978237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BE2E3-D176-3048-B617-5F81AB2B6F94}"/>
              </a:ext>
            </a:extLst>
          </p:cNvPr>
          <p:cNvSpPr>
            <a:spLocks noGrp="1"/>
          </p:cNvSpPr>
          <p:nvPr>
            <p:ph type="title"/>
          </p:nvPr>
        </p:nvSpPr>
        <p:spPr/>
        <p:txBody>
          <a:bodyPr/>
          <a:lstStyle/>
          <a:p>
            <a:r>
              <a:rPr lang="en-US" dirty="0"/>
              <a:t>Inventing our Get-Out</a:t>
            </a:r>
          </a:p>
        </p:txBody>
      </p:sp>
      <p:sp>
        <p:nvSpPr>
          <p:cNvPr id="3" name="Content Placeholder 2">
            <a:extLst>
              <a:ext uri="{FF2B5EF4-FFF2-40B4-BE49-F238E27FC236}">
                <a16:creationId xmlns:a16="http://schemas.microsoft.com/office/drawing/2014/main" id="{CF97D569-956D-CB4B-BDE2-AA6A04C75FE7}"/>
              </a:ext>
            </a:extLst>
          </p:cNvPr>
          <p:cNvSpPr>
            <a:spLocks noGrp="1"/>
          </p:cNvSpPr>
          <p:nvPr>
            <p:ph idx="1"/>
          </p:nvPr>
        </p:nvSpPr>
        <p:spPr/>
        <p:txBody>
          <a:bodyPr>
            <a:normAutofit lnSpcReduction="10000"/>
          </a:bodyPr>
          <a:lstStyle/>
          <a:p>
            <a:pPr marL="0" indent="0">
              <a:buNone/>
            </a:pPr>
            <a:r>
              <a:rPr lang="en-US" dirty="0"/>
              <a:t>In order for our Spin Chain the Gears to switch relationships, we’ll need to begin in a Right Hand Lady group, and we </a:t>
            </a:r>
            <a:r>
              <a:rPr lang="en-US" i="1" dirty="0"/>
              <a:t>don’t</a:t>
            </a:r>
            <a:r>
              <a:rPr lang="en-US" dirty="0"/>
              <a:t> want the men to start next to their Right Hand Lady.  Lets set that up and see what happens:</a:t>
            </a:r>
          </a:p>
          <a:p>
            <a:pPr marL="457200" lvl="1" indent="0">
              <a:buNone/>
            </a:pPr>
            <a:r>
              <a:rPr lang="en-US" dirty="0"/>
              <a:t>From Static Square, Heads Pass the Ocean, Extend.</a:t>
            </a:r>
            <a:br>
              <a:rPr lang="en-US" dirty="0"/>
            </a:br>
            <a:r>
              <a:rPr lang="en-US" dirty="0"/>
              <a:t>The men are next to their RHL, so “Ladies Trade”.</a:t>
            </a:r>
            <a:br>
              <a:rPr lang="en-US" dirty="0"/>
            </a:br>
            <a:r>
              <a:rPr lang="en-US" dirty="0"/>
              <a:t>Now Spin Chain the Gears... And we switch to a corner station, with the men </a:t>
            </a:r>
            <a:r>
              <a:rPr lang="en-US" i="1" dirty="0"/>
              <a:t>not</a:t>
            </a:r>
            <a:r>
              <a:rPr lang="en-US" dirty="0"/>
              <a:t> next to their corners!</a:t>
            </a:r>
            <a:br>
              <a:rPr lang="en-US" dirty="0"/>
            </a:br>
            <a:endParaRPr lang="en-US" dirty="0"/>
          </a:p>
          <a:p>
            <a:pPr marL="0" indent="0">
              <a:buNone/>
            </a:pPr>
            <a:r>
              <a:rPr lang="en-US" dirty="0"/>
              <a:t>We’re close.  The men started (and finished) out of sequence, but the ladies started (and finished) in sequence. So:</a:t>
            </a:r>
          </a:p>
          <a:p>
            <a:pPr marL="457200" lvl="1" indent="0">
              <a:buNone/>
            </a:pPr>
            <a:r>
              <a:rPr lang="en-US" dirty="0"/>
              <a:t>Boys Cross Fold, ALLEMANDE LEFT!</a:t>
            </a:r>
          </a:p>
          <a:p>
            <a:endParaRPr lang="en-US" dirty="0"/>
          </a:p>
        </p:txBody>
      </p:sp>
    </p:spTree>
    <p:extLst>
      <p:ext uri="{BB962C8B-B14F-4D97-AF65-F5344CB8AC3E}">
        <p14:creationId xmlns:p14="http://schemas.microsoft.com/office/powerpoint/2010/main" val="31884472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1F8D55-76AC-8C45-BA52-1D1F63476064}"/>
              </a:ext>
            </a:extLst>
          </p:cNvPr>
          <p:cNvSpPr>
            <a:spLocks noGrp="1"/>
          </p:cNvSpPr>
          <p:nvPr>
            <p:ph type="title"/>
          </p:nvPr>
        </p:nvSpPr>
        <p:spPr/>
        <p:txBody>
          <a:bodyPr/>
          <a:lstStyle/>
          <a:p>
            <a:r>
              <a:rPr lang="en-US" dirty="0"/>
              <a:t>How did Relationships help us here?</a:t>
            </a:r>
          </a:p>
        </p:txBody>
      </p:sp>
      <p:sp>
        <p:nvSpPr>
          <p:cNvPr id="3" name="Content Placeholder 2">
            <a:extLst>
              <a:ext uri="{FF2B5EF4-FFF2-40B4-BE49-F238E27FC236}">
                <a16:creationId xmlns:a16="http://schemas.microsoft.com/office/drawing/2014/main" id="{14167AED-17AE-9048-8844-CF05998CE89D}"/>
              </a:ext>
            </a:extLst>
          </p:cNvPr>
          <p:cNvSpPr>
            <a:spLocks noGrp="1"/>
          </p:cNvSpPr>
          <p:nvPr>
            <p:ph idx="1"/>
          </p:nvPr>
        </p:nvSpPr>
        <p:spPr>
          <a:xfrm>
            <a:off x="680321" y="2336872"/>
            <a:ext cx="9613861" cy="4164411"/>
          </a:xfrm>
        </p:spPr>
        <p:txBody>
          <a:bodyPr/>
          <a:lstStyle/>
          <a:p>
            <a:r>
              <a:rPr lang="en-US" dirty="0"/>
              <a:t>We intentionally chose a starting relationship that </a:t>
            </a:r>
            <a:r>
              <a:rPr lang="en-US" i="1" dirty="0"/>
              <a:t>wasn’t</a:t>
            </a:r>
            <a:r>
              <a:rPr lang="en-US" dirty="0"/>
              <a:t> Corner.</a:t>
            </a:r>
          </a:p>
          <a:p>
            <a:r>
              <a:rPr lang="en-US" dirty="0"/>
              <a:t>We used our knowledge of Technical Zeroes to know that our starting arrangement had to be BGGB waves with the boys out of sequence.</a:t>
            </a:r>
          </a:p>
          <a:p>
            <a:r>
              <a:rPr lang="en-US" dirty="0"/>
              <a:t>We knew how to get dancers into a Right Hand Lady relationship from a static square (“Heads/Sides Pass the Ocean, Extend”), and now know different ways to get there from </a:t>
            </a:r>
            <a:r>
              <a:rPr lang="en-US" i="1" dirty="0"/>
              <a:t>any</a:t>
            </a:r>
            <a:r>
              <a:rPr lang="en-US" dirty="0"/>
              <a:t> relationship group!</a:t>
            </a:r>
          </a:p>
          <a:p>
            <a:r>
              <a:rPr lang="en-US" dirty="0"/>
              <a:t>We really didn’t even need to push checkers to believe we had the get-out correct.   (Although I did push checkers later just to confirm)</a:t>
            </a:r>
          </a:p>
        </p:txBody>
      </p:sp>
    </p:spTree>
    <p:extLst>
      <p:ext uri="{BB962C8B-B14F-4D97-AF65-F5344CB8AC3E}">
        <p14:creationId xmlns:p14="http://schemas.microsoft.com/office/powerpoint/2010/main" val="27584106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3933D-4190-7348-92C2-90AB22E5AFAC}"/>
              </a:ext>
            </a:extLst>
          </p:cNvPr>
          <p:cNvSpPr>
            <a:spLocks noGrp="1"/>
          </p:cNvSpPr>
          <p:nvPr>
            <p:ph type="title"/>
          </p:nvPr>
        </p:nvSpPr>
        <p:spPr/>
        <p:txBody>
          <a:bodyPr/>
          <a:lstStyle/>
          <a:p>
            <a:r>
              <a:rPr lang="en-US" dirty="0"/>
              <a:t>One last get-out example</a:t>
            </a:r>
          </a:p>
        </p:txBody>
      </p:sp>
      <p:sp>
        <p:nvSpPr>
          <p:cNvPr id="3" name="Content Placeholder 2">
            <a:extLst>
              <a:ext uri="{FF2B5EF4-FFF2-40B4-BE49-F238E27FC236}">
                <a16:creationId xmlns:a16="http://schemas.microsoft.com/office/drawing/2014/main" id="{2903A0FE-C0E7-384E-B579-CA2792C7019D}"/>
              </a:ext>
            </a:extLst>
          </p:cNvPr>
          <p:cNvSpPr>
            <a:spLocks noGrp="1"/>
          </p:cNvSpPr>
          <p:nvPr>
            <p:ph idx="1"/>
          </p:nvPr>
        </p:nvSpPr>
        <p:spPr>
          <a:xfrm>
            <a:off x="680321" y="2336872"/>
            <a:ext cx="10624075" cy="4284991"/>
          </a:xfrm>
        </p:spPr>
        <p:txBody>
          <a:bodyPr>
            <a:normAutofit/>
          </a:bodyPr>
          <a:lstStyle/>
          <a:p>
            <a:pPr marL="0" indent="0">
              <a:buNone/>
            </a:pPr>
            <a:r>
              <a:rPr lang="en-US" dirty="0"/>
              <a:t>Deborah Carroll-Jones decided to use “Square Thru 2, Trade By, Right and Left Grand” as a get-out.  Where would this start?</a:t>
            </a:r>
          </a:p>
          <a:p>
            <a:r>
              <a:rPr lang="en-US" dirty="0"/>
              <a:t>The RLG has to happen from a Partner group</a:t>
            </a:r>
          </a:p>
          <a:p>
            <a:r>
              <a:rPr lang="en-US" dirty="0"/>
              <a:t>The Trade By means that we have center dancers coming across from the other group, which means that the relationships are changing – so the Trade By has to come from an Opposite Lady group.</a:t>
            </a:r>
          </a:p>
          <a:p>
            <a:r>
              <a:rPr lang="en-US" dirty="0"/>
              <a:t>The Square Thru 2 changes sequence, but the Trade By does not (and we want to RLG in sequence).  Therefore, we have to start from an Opposite Lady Out of Sequence line.</a:t>
            </a:r>
          </a:p>
          <a:p>
            <a:r>
              <a:rPr lang="en-US" dirty="0"/>
              <a:t>So:  Make Opposite Lady Lines </a:t>
            </a:r>
            <a:r>
              <a:rPr lang="en-US" b="1" dirty="0"/>
              <a:t>In Sequence</a:t>
            </a:r>
            <a:r>
              <a:rPr lang="en-US" dirty="0"/>
              <a:t>, then</a:t>
            </a:r>
            <a:br>
              <a:rPr lang="en-US" dirty="0"/>
            </a:br>
            <a:r>
              <a:rPr lang="en-US" dirty="0"/>
              <a:t>	Right and Left Thru, Square Thru 2, Trade By, RLG!!!</a:t>
            </a:r>
          </a:p>
        </p:txBody>
      </p:sp>
    </p:spTree>
    <p:extLst>
      <p:ext uri="{BB962C8B-B14F-4D97-AF65-F5344CB8AC3E}">
        <p14:creationId xmlns:p14="http://schemas.microsoft.com/office/powerpoint/2010/main" val="141880924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F413E-7E8A-B744-B127-10B1D03F6539}"/>
              </a:ext>
            </a:extLst>
          </p:cNvPr>
          <p:cNvSpPr>
            <a:spLocks noGrp="1"/>
          </p:cNvSpPr>
          <p:nvPr>
            <p:ph type="title"/>
          </p:nvPr>
        </p:nvSpPr>
        <p:spPr/>
        <p:txBody>
          <a:bodyPr/>
          <a:lstStyle/>
          <a:p>
            <a:r>
              <a:rPr lang="en-US" dirty="0"/>
              <a:t>In Summary!</a:t>
            </a:r>
          </a:p>
        </p:txBody>
      </p:sp>
      <p:sp>
        <p:nvSpPr>
          <p:cNvPr id="3" name="Content Placeholder 2">
            <a:extLst>
              <a:ext uri="{FF2B5EF4-FFF2-40B4-BE49-F238E27FC236}">
                <a16:creationId xmlns:a16="http://schemas.microsoft.com/office/drawing/2014/main" id="{4A3CF196-0B43-884A-9284-2DCDC5F3D9B7}"/>
              </a:ext>
            </a:extLst>
          </p:cNvPr>
          <p:cNvSpPr>
            <a:spLocks noGrp="1"/>
          </p:cNvSpPr>
          <p:nvPr>
            <p:ph idx="1"/>
          </p:nvPr>
        </p:nvSpPr>
        <p:spPr>
          <a:xfrm>
            <a:off x="680321" y="2336872"/>
            <a:ext cx="9613861" cy="4234749"/>
          </a:xfrm>
        </p:spPr>
        <p:txBody>
          <a:bodyPr>
            <a:normAutofit fontScale="92500" lnSpcReduction="10000"/>
          </a:bodyPr>
          <a:lstStyle/>
          <a:p>
            <a:r>
              <a:rPr lang="en-US" dirty="0"/>
              <a:t>Relationships aren’t very hard to see</a:t>
            </a:r>
          </a:p>
          <a:p>
            <a:r>
              <a:rPr lang="en-US" dirty="0"/>
              <a:t>Callers can deliberately choose to stay in known relationship groups while changing dancers, or deliberately choose when to change relationships</a:t>
            </a:r>
          </a:p>
          <a:p>
            <a:r>
              <a:rPr lang="en-US" dirty="0"/>
              <a:t>Even the newest callers can use the “keep them in a RHL relationship” technique</a:t>
            </a:r>
          </a:p>
          <a:p>
            <a:r>
              <a:rPr lang="en-US" dirty="0"/>
              <a:t>Even the most experienced callers can use similar techniques, </a:t>
            </a:r>
            <a:r>
              <a:rPr lang="en-US" b="1" dirty="0"/>
              <a:t>especially</a:t>
            </a:r>
            <a:r>
              <a:rPr lang="en-US" dirty="0"/>
              <a:t> when calling to unfamiliar dancers</a:t>
            </a:r>
          </a:p>
          <a:p>
            <a:r>
              <a:rPr lang="en-US" dirty="0"/>
              <a:t>Never have to hunt for corners again!</a:t>
            </a:r>
          </a:p>
          <a:p>
            <a:r>
              <a:rPr lang="en-US" dirty="0"/>
              <a:t>Can really help in designing get-outs or other useful modules</a:t>
            </a:r>
          </a:p>
          <a:p>
            <a:r>
              <a:rPr lang="en-US" dirty="0"/>
              <a:t>Knowing how to change relationships makes it easy to “drive” the square to the starting point for a get-out</a:t>
            </a:r>
          </a:p>
          <a:p>
            <a:pPr lvl="1"/>
            <a:endParaRPr lang="en-US" dirty="0"/>
          </a:p>
        </p:txBody>
      </p:sp>
    </p:spTree>
    <p:extLst>
      <p:ext uri="{BB962C8B-B14F-4D97-AF65-F5344CB8AC3E}">
        <p14:creationId xmlns:p14="http://schemas.microsoft.com/office/powerpoint/2010/main" val="160602669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F4211-81C4-8A43-A044-3C7A90AEE7F1}"/>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D986901E-DBC7-3A4B-97DE-3FA85F7D2666}"/>
              </a:ext>
            </a:extLst>
          </p:cNvPr>
          <p:cNvSpPr>
            <a:spLocks noGrp="1"/>
          </p:cNvSpPr>
          <p:nvPr>
            <p:ph idx="1"/>
          </p:nvPr>
        </p:nvSpPr>
        <p:spPr/>
        <p:txBody>
          <a:bodyPr/>
          <a:lstStyle/>
          <a:p>
            <a:pPr marL="0" indent="0">
              <a:buNone/>
            </a:pPr>
            <a:r>
              <a:rPr lang="en-US" dirty="0"/>
              <a:t>CALLERLAB Knowledgebase:   </a:t>
            </a:r>
            <a:r>
              <a:rPr lang="en-US" dirty="0" err="1"/>
              <a:t>knowledge.callerlab.org</a:t>
            </a:r>
            <a:endParaRPr lang="en-US" dirty="0"/>
          </a:p>
          <a:p>
            <a:pPr marL="0" indent="0">
              <a:buNone/>
            </a:pPr>
            <a:r>
              <a:rPr lang="en-US" dirty="0"/>
              <a:t>Search for “relationships” to find Kip Garvey’s paper and my free book on the topic.</a:t>
            </a:r>
          </a:p>
          <a:p>
            <a:pPr marL="0" indent="0">
              <a:buNone/>
            </a:pPr>
            <a:endParaRPr lang="en-US" dirty="0"/>
          </a:p>
          <a:p>
            <a:pPr marL="0" indent="0">
              <a:buNone/>
            </a:pPr>
            <a:r>
              <a:rPr lang="en-US" dirty="0"/>
              <a:t>“CRaMS” is a calling system that uses relationships as a major tool.  Search YouTube for “</a:t>
            </a:r>
            <a:r>
              <a:rPr lang="en-US" dirty="0" err="1"/>
              <a:t>callerlab</a:t>
            </a:r>
            <a:r>
              <a:rPr lang="en-US" dirty="0"/>
              <a:t> convention crams” to find several presentations, including those by Jerry Story, Randy Dougherty, Vernon Jones, Jon Jones, Deborah Carroll-Jones and others.</a:t>
            </a:r>
          </a:p>
        </p:txBody>
      </p:sp>
    </p:spTree>
    <p:extLst>
      <p:ext uri="{BB962C8B-B14F-4D97-AF65-F5344CB8AC3E}">
        <p14:creationId xmlns:p14="http://schemas.microsoft.com/office/powerpoint/2010/main" val="717000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908BC-60C1-F54E-9EEF-3072F7AC03EA}"/>
              </a:ext>
            </a:extLst>
          </p:cNvPr>
          <p:cNvSpPr>
            <a:spLocks noGrp="1"/>
          </p:cNvSpPr>
          <p:nvPr>
            <p:ph type="title"/>
          </p:nvPr>
        </p:nvSpPr>
        <p:spPr/>
        <p:txBody>
          <a:bodyPr/>
          <a:lstStyle/>
          <a:p>
            <a:r>
              <a:rPr lang="en-US" dirty="0"/>
              <a:t>But the terminology chosen was wrong!</a:t>
            </a:r>
          </a:p>
        </p:txBody>
      </p:sp>
      <p:sp>
        <p:nvSpPr>
          <p:cNvPr id="3" name="Content Placeholder 2">
            <a:extLst>
              <a:ext uri="{FF2B5EF4-FFF2-40B4-BE49-F238E27FC236}">
                <a16:creationId xmlns:a16="http://schemas.microsoft.com/office/drawing/2014/main" id="{03A93208-0E03-5347-B1C1-29AA90C5371E}"/>
              </a:ext>
            </a:extLst>
          </p:cNvPr>
          <p:cNvSpPr>
            <a:spLocks noGrp="1"/>
          </p:cNvSpPr>
          <p:nvPr>
            <p:ph idx="1"/>
          </p:nvPr>
        </p:nvSpPr>
        <p:spPr>
          <a:xfrm>
            <a:off x="680320" y="2496893"/>
            <a:ext cx="9613861" cy="3599316"/>
          </a:xfrm>
        </p:spPr>
        <p:txBody>
          <a:bodyPr>
            <a:normAutofit/>
          </a:bodyPr>
          <a:lstStyle/>
          <a:p>
            <a:r>
              <a:rPr lang="en-US" dirty="0"/>
              <a:t>The official terminology intermingles sequence and relationship, and makes it hard to see and describe.  It also depends on having a “reference dancer”, which isn’t really necessary.</a:t>
            </a:r>
            <a:br>
              <a:rPr lang="en-US" dirty="0"/>
            </a:br>
            <a:endParaRPr lang="en-US" dirty="0"/>
          </a:p>
          <a:p>
            <a:r>
              <a:rPr lang="en-US" dirty="0"/>
              <a:t>So we’re going to:</a:t>
            </a:r>
          </a:p>
          <a:p>
            <a:pPr lvl="1"/>
            <a:r>
              <a:rPr lang="en-US" dirty="0"/>
              <a:t>Describe relationships a little differently</a:t>
            </a:r>
          </a:p>
          <a:p>
            <a:pPr lvl="1"/>
            <a:r>
              <a:rPr lang="en-US" dirty="0"/>
              <a:t>Help you see them as easily as seeing formation and arrangement</a:t>
            </a:r>
          </a:p>
          <a:p>
            <a:pPr lvl="1"/>
            <a:r>
              <a:rPr lang="en-US" dirty="0"/>
              <a:t>Explain the principles of using relationships while calling</a:t>
            </a:r>
          </a:p>
          <a:p>
            <a:pPr lvl="1"/>
            <a:r>
              <a:rPr lang="en-US" dirty="0"/>
              <a:t>Show some cool ways to take advantage of this knowledge</a:t>
            </a:r>
          </a:p>
        </p:txBody>
      </p:sp>
    </p:spTree>
    <p:extLst>
      <p:ext uri="{BB962C8B-B14F-4D97-AF65-F5344CB8AC3E}">
        <p14:creationId xmlns:p14="http://schemas.microsoft.com/office/powerpoint/2010/main" val="2807869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5BA58-D3FF-EB4F-A2EB-EE9CC24F452A}"/>
              </a:ext>
            </a:extLst>
          </p:cNvPr>
          <p:cNvSpPr>
            <a:spLocks noGrp="1"/>
          </p:cNvSpPr>
          <p:nvPr>
            <p:ph type="title"/>
          </p:nvPr>
        </p:nvSpPr>
        <p:spPr/>
        <p:txBody>
          <a:bodyPr/>
          <a:lstStyle/>
          <a:p>
            <a:r>
              <a:rPr lang="en-US" dirty="0"/>
              <a:t>Why do we care about this?</a:t>
            </a:r>
          </a:p>
        </p:txBody>
      </p:sp>
      <p:sp>
        <p:nvSpPr>
          <p:cNvPr id="3" name="Content Placeholder 2">
            <a:extLst>
              <a:ext uri="{FF2B5EF4-FFF2-40B4-BE49-F238E27FC236}">
                <a16:creationId xmlns:a16="http://schemas.microsoft.com/office/drawing/2014/main" id="{1FA95DC4-F8A1-4B46-82A2-EC3B27C5981D}"/>
              </a:ext>
            </a:extLst>
          </p:cNvPr>
          <p:cNvSpPr>
            <a:spLocks noGrp="1"/>
          </p:cNvSpPr>
          <p:nvPr>
            <p:ph idx="1"/>
          </p:nvPr>
        </p:nvSpPr>
        <p:spPr>
          <a:xfrm>
            <a:off x="680321" y="2336873"/>
            <a:ext cx="9613861" cy="3966772"/>
          </a:xfrm>
        </p:spPr>
        <p:txBody>
          <a:bodyPr>
            <a:normAutofit fontScale="92500" lnSpcReduction="10000"/>
          </a:bodyPr>
          <a:lstStyle/>
          <a:p>
            <a:r>
              <a:rPr lang="en-US" dirty="0"/>
              <a:t>If you know the current relationship group, it is </a:t>
            </a:r>
            <a:r>
              <a:rPr lang="en-US" b="1" dirty="0"/>
              <a:t>VERY EASY </a:t>
            </a:r>
            <a:r>
              <a:rPr lang="en-US" dirty="0"/>
              <a:t>to resolve to corners</a:t>
            </a:r>
            <a:br>
              <a:rPr lang="en-US" dirty="0"/>
            </a:br>
            <a:endParaRPr lang="en-US" dirty="0"/>
          </a:p>
          <a:p>
            <a:r>
              <a:rPr lang="en-US" dirty="0"/>
              <a:t>The processes for changing from one relationship group to another are very easy to learn.</a:t>
            </a:r>
            <a:br>
              <a:rPr lang="en-US" dirty="0"/>
            </a:br>
            <a:endParaRPr lang="en-US" dirty="0"/>
          </a:p>
          <a:p>
            <a:r>
              <a:rPr lang="en-US" dirty="0"/>
              <a:t>You can intentionally change relationships for your choreographic purposes while still “keeping control” instead of free-wheeling</a:t>
            </a:r>
            <a:br>
              <a:rPr lang="en-US" dirty="0"/>
            </a:br>
            <a:endParaRPr lang="en-US" dirty="0"/>
          </a:p>
          <a:p>
            <a:r>
              <a:rPr lang="en-US" dirty="0"/>
              <a:t>Once you start thinking in relationship terms, many of our old tools and modules become much more useful</a:t>
            </a:r>
            <a:br>
              <a:rPr lang="en-US" dirty="0"/>
            </a:br>
            <a:endParaRPr lang="en-US" dirty="0"/>
          </a:p>
          <a:p>
            <a:endParaRPr lang="en-US" dirty="0"/>
          </a:p>
          <a:p>
            <a:pPr marL="0" indent="0">
              <a:buNone/>
            </a:pPr>
            <a:endParaRPr lang="en-US" dirty="0"/>
          </a:p>
        </p:txBody>
      </p:sp>
    </p:spTree>
    <p:extLst>
      <p:ext uri="{BB962C8B-B14F-4D97-AF65-F5344CB8AC3E}">
        <p14:creationId xmlns:p14="http://schemas.microsoft.com/office/powerpoint/2010/main" val="213484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4A54A-FE7E-5D45-A557-496AB12E4E96}"/>
              </a:ext>
            </a:extLst>
          </p:cNvPr>
          <p:cNvSpPr>
            <a:spLocks noGrp="1"/>
          </p:cNvSpPr>
          <p:nvPr>
            <p:ph type="title"/>
          </p:nvPr>
        </p:nvSpPr>
        <p:spPr/>
        <p:txBody>
          <a:bodyPr/>
          <a:lstStyle/>
          <a:p>
            <a:r>
              <a:rPr lang="en-US" dirty="0"/>
              <a:t>The Fundamental Principle</a:t>
            </a:r>
          </a:p>
        </p:txBody>
      </p:sp>
      <p:sp>
        <p:nvSpPr>
          <p:cNvPr id="3" name="Content Placeholder 2">
            <a:extLst>
              <a:ext uri="{FF2B5EF4-FFF2-40B4-BE49-F238E27FC236}">
                <a16:creationId xmlns:a16="http://schemas.microsoft.com/office/drawing/2014/main" id="{16D7ECBE-76EE-624F-B71B-E95AE0914B60}"/>
              </a:ext>
            </a:extLst>
          </p:cNvPr>
          <p:cNvSpPr>
            <a:spLocks noGrp="1"/>
          </p:cNvSpPr>
          <p:nvPr>
            <p:ph idx="1"/>
          </p:nvPr>
        </p:nvSpPr>
        <p:spPr>
          <a:xfrm>
            <a:off x="680321" y="2196195"/>
            <a:ext cx="10905428" cy="4154363"/>
          </a:xfrm>
        </p:spPr>
        <p:txBody>
          <a:bodyPr>
            <a:normAutofit lnSpcReduction="10000"/>
          </a:bodyPr>
          <a:lstStyle/>
          <a:p>
            <a:pPr marL="0" indent="0">
              <a:buNone/>
            </a:pPr>
            <a:r>
              <a:rPr lang="en-US" dirty="0"/>
              <a:t>At any time, mentally split the square into two side-by-side groups of four.   Looking at each group, exactly one of these four statements will be true:</a:t>
            </a:r>
            <a:br>
              <a:rPr lang="en-US" dirty="0"/>
            </a:br>
            <a:endParaRPr lang="en-US" dirty="0"/>
          </a:p>
          <a:p>
            <a:r>
              <a:rPr lang="en-US" dirty="0"/>
              <a:t>Every person’s partner is also within this group</a:t>
            </a:r>
          </a:p>
          <a:p>
            <a:r>
              <a:rPr lang="en-US" dirty="0"/>
              <a:t>Every person’s corner is also within this group</a:t>
            </a:r>
          </a:p>
          <a:p>
            <a:r>
              <a:rPr lang="en-US" dirty="0"/>
              <a:t>Every person’s opposite lady (or man) is also within this group</a:t>
            </a:r>
          </a:p>
          <a:p>
            <a:r>
              <a:rPr lang="en-US" dirty="0"/>
              <a:t>Every person’s right-hand lady (or “left-hand man”) is also within this group</a:t>
            </a:r>
          </a:p>
          <a:p>
            <a:pPr marL="0" indent="0">
              <a:buNone/>
            </a:pPr>
            <a:endParaRPr lang="en-US" dirty="0"/>
          </a:p>
          <a:p>
            <a:pPr marL="0" indent="0">
              <a:buNone/>
            </a:pPr>
            <a:r>
              <a:rPr lang="en-US" dirty="0"/>
              <a:t>We say the dancers are in a Partner, Corner, Right-Hand Lady or Opposite relationship group.  </a:t>
            </a:r>
            <a:br>
              <a:rPr lang="en-US" dirty="0"/>
            </a:br>
            <a:r>
              <a:rPr lang="en-US" dirty="0"/>
              <a:t>By symmetry, both groups will always be in the same relationship state</a:t>
            </a:r>
          </a:p>
          <a:p>
            <a:endParaRPr lang="en-US" dirty="0"/>
          </a:p>
        </p:txBody>
      </p:sp>
    </p:spTree>
    <p:extLst>
      <p:ext uri="{BB962C8B-B14F-4D97-AF65-F5344CB8AC3E}">
        <p14:creationId xmlns:p14="http://schemas.microsoft.com/office/powerpoint/2010/main" val="2576556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9F00D-43E0-BF41-BFB7-D5D4044CBC55}"/>
              </a:ext>
            </a:extLst>
          </p:cNvPr>
          <p:cNvSpPr>
            <a:spLocks noGrp="1"/>
          </p:cNvSpPr>
          <p:nvPr>
            <p:ph type="title"/>
          </p:nvPr>
        </p:nvSpPr>
        <p:spPr/>
        <p:txBody>
          <a:bodyPr/>
          <a:lstStyle/>
          <a:p>
            <a:r>
              <a:rPr lang="en-US" dirty="0"/>
              <a:t>That knowledge is itself incredibly powerful!</a:t>
            </a:r>
          </a:p>
        </p:txBody>
      </p:sp>
      <p:sp>
        <p:nvSpPr>
          <p:cNvPr id="3" name="Content Placeholder 2">
            <a:extLst>
              <a:ext uri="{FF2B5EF4-FFF2-40B4-BE49-F238E27FC236}">
                <a16:creationId xmlns:a16="http://schemas.microsoft.com/office/drawing/2014/main" id="{9EE7FE34-9C84-6948-BE28-26483EE25D0D}"/>
              </a:ext>
            </a:extLst>
          </p:cNvPr>
          <p:cNvSpPr>
            <a:spLocks noGrp="1"/>
          </p:cNvSpPr>
          <p:nvPr>
            <p:ph idx="1"/>
          </p:nvPr>
        </p:nvSpPr>
        <p:spPr>
          <a:xfrm>
            <a:off x="680321" y="2336872"/>
            <a:ext cx="9613861" cy="4224701"/>
          </a:xfrm>
        </p:spPr>
        <p:txBody>
          <a:bodyPr/>
          <a:lstStyle/>
          <a:p>
            <a:pPr marL="0" indent="0">
              <a:buNone/>
            </a:pPr>
            <a:r>
              <a:rPr lang="en-US" dirty="0"/>
              <a:t>Consider an Eight Chain Thru formation:</a:t>
            </a:r>
          </a:p>
          <a:p>
            <a:r>
              <a:rPr lang="en-US" dirty="0"/>
              <a:t>If dancers are in a Corner group and any man in the square is facing his corner, then </a:t>
            </a:r>
            <a:r>
              <a:rPr lang="en-US" b="1" dirty="0"/>
              <a:t>EVERY</a:t>
            </a:r>
            <a:r>
              <a:rPr lang="en-US" dirty="0"/>
              <a:t> man in the square is facing his corner!</a:t>
            </a:r>
          </a:p>
          <a:p>
            <a:r>
              <a:rPr lang="en-US" dirty="0"/>
              <a:t>Same type of thing is true for </a:t>
            </a:r>
            <a:r>
              <a:rPr lang="en-US" b="1" dirty="0"/>
              <a:t>EVERY</a:t>
            </a:r>
            <a:r>
              <a:rPr lang="en-US" dirty="0"/>
              <a:t> relationship group:  partner, right-hand lady, opposite lady, corner</a:t>
            </a:r>
          </a:p>
          <a:p>
            <a:r>
              <a:rPr lang="en-US" dirty="0"/>
              <a:t>Suppose dancers are in a Partner group.  If any man </a:t>
            </a:r>
            <a:r>
              <a:rPr lang="en-US" i="1" dirty="0"/>
              <a:t>doesn’t</a:t>
            </a:r>
            <a:r>
              <a:rPr lang="en-US" dirty="0"/>
              <a:t> have partner by the hand, then she’s “the other one” – and that’s true for </a:t>
            </a:r>
            <a:r>
              <a:rPr lang="en-US" b="1" dirty="0"/>
              <a:t>EVERY</a:t>
            </a:r>
            <a:r>
              <a:rPr lang="en-US" dirty="0"/>
              <a:t> man!</a:t>
            </a:r>
          </a:p>
          <a:p>
            <a:r>
              <a:rPr lang="en-US" dirty="0"/>
              <a:t>Ditto for the ladies:  This isn’t dependent on dancing genders at all.</a:t>
            </a:r>
          </a:p>
        </p:txBody>
      </p:sp>
    </p:spTree>
    <p:extLst>
      <p:ext uri="{BB962C8B-B14F-4D97-AF65-F5344CB8AC3E}">
        <p14:creationId xmlns:p14="http://schemas.microsoft.com/office/powerpoint/2010/main" val="1433192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3AB4D-A4A1-4E41-90F2-0DA152F3F828}"/>
              </a:ext>
            </a:extLst>
          </p:cNvPr>
          <p:cNvSpPr>
            <a:spLocks noGrp="1"/>
          </p:cNvSpPr>
          <p:nvPr>
            <p:ph type="title"/>
          </p:nvPr>
        </p:nvSpPr>
        <p:spPr/>
        <p:txBody>
          <a:bodyPr/>
          <a:lstStyle/>
          <a:p>
            <a:r>
              <a:rPr lang="en-US" dirty="0"/>
              <a:t>F,A &amp; S are spatial:  Relationships are not!</a:t>
            </a:r>
          </a:p>
        </p:txBody>
      </p:sp>
      <p:sp>
        <p:nvSpPr>
          <p:cNvPr id="3" name="Content Placeholder 2">
            <a:extLst>
              <a:ext uri="{FF2B5EF4-FFF2-40B4-BE49-F238E27FC236}">
                <a16:creationId xmlns:a16="http://schemas.microsoft.com/office/drawing/2014/main" id="{793B6498-06D6-2941-897D-C4DF757A1C62}"/>
              </a:ext>
            </a:extLst>
          </p:cNvPr>
          <p:cNvSpPr>
            <a:spLocks noGrp="1"/>
          </p:cNvSpPr>
          <p:nvPr>
            <p:ph idx="1"/>
          </p:nvPr>
        </p:nvSpPr>
        <p:spPr>
          <a:xfrm>
            <a:off x="680321" y="2336872"/>
            <a:ext cx="9613861" cy="4521128"/>
          </a:xfrm>
        </p:spPr>
        <p:txBody>
          <a:bodyPr>
            <a:normAutofit/>
          </a:bodyPr>
          <a:lstStyle/>
          <a:p>
            <a:r>
              <a:rPr lang="en-US" dirty="0"/>
              <a:t>Relationship group is completely independent of Formation, Arrangement or Sequence</a:t>
            </a:r>
            <a:br>
              <a:rPr lang="en-US" dirty="0"/>
            </a:br>
            <a:endParaRPr lang="en-US" dirty="0"/>
          </a:p>
          <a:p>
            <a:r>
              <a:rPr lang="en-US" dirty="0"/>
              <a:t>It depends only on </a:t>
            </a:r>
            <a:r>
              <a:rPr lang="en-US" i="1" dirty="0"/>
              <a:t>who</a:t>
            </a:r>
            <a:r>
              <a:rPr lang="en-US" dirty="0"/>
              <a:t> is in the group, not the shape of the group or where it is on the dance floor</a:t>
            </a:r>
            <a:br>
              <a:rPr lang="en-US" dirty="0"/>
            </a:br>
            <a:endParaRPr lang="en-US" dirty="0"/>
          </a:p>
          <a:p>
            <a:endParaRPr lang="en-US" dirty="0"/>
          </a:p>
          <a:p>
            <a:r>
              <a:rPr lang="en-US" b="1" dirty="0"/>
              <a:t>QUESTION:</a:t>
            </a:r>
            <a:r>
              <a:rPr lang="en-US" dirty="0"/>
              <a:t>  </a:t>
            </a:r>
            <a:br>
              <a:rPr lang="en-US" dirty="0"/>
            </a:br>
            <a:r>
              <a:rPr lang="en-US" b="1" dirty="0"/>
              <a:t>“I know how to see formations and arrangements.  </a:t>
            </a:r>
            <a:br>
              <a:rPr lang="en-US" b="1" dirty="0"/>
            </a:br>
            <a:r>
              <a:rPr lang="en-US" b="1" dirty="0"/>
              <a:t>How can I see the relationships?”</a:t>
            </a:r>
          </a:p>
        </p:txBody>
      </p:sp>
    </p:spTree>
    <p:extLst>
      <p:ext uri="{BB962C8B-B14F-4D97-AF65-F5344CB8AC3E}">
        <p14:creationId xmlns:p14="http://schemas.microsoft.com/office/powerpoint/2010/main" val="161891185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2337</TotalTime>
  <Words>4621</Words>
  <Application>Microsoft Macintosh PowerPoint</Application>
  <PresentationFormat>Widescreen</PresentationFormat>
  <Paragraphs>216</Paragraphs>
  <Slides>45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Trebuchet MS</vt:lpstr>
      <vt:lpstr>Berlin</vt:lpstr>
      <vt:lpstr>Relationships   The Forgotten “R” in FASR</vt:lpstr>
      <vt:lpstr>Strap In and Buckle Down!</vt:lpstr>
      <vt:lpstr>How do callers describe the “setup” of a square?</vt:lpstr>
      <vt:lpstr>Let’s set some background first…</vt:lpstr>
      <vt:lpstr>But the terminology chosen was wrong!</vt:lpstr>
      <vt:lpstr>Why do we care about this?</vt:lpstr>
      <vt:lpstr>The Fundamental Principle</vt:lpstr>
      <vt:lpstr>That knowledge is itself incredibly powerful!</vt:lpstr>
      <vt:lpstr>F,A &amp; S are spatial:  Relationships are not!</vt:lpstr>
      <vt:lpstr>Let’s look at some examples</vt:lpstr>
      <vt:lpstr>More examples</vt:lpstr>
      <vt:lpstr>But that still seems hard to see!</vt:lpstr>
      <vt:lpstr>What about “one-match” groups?</vt:lpstr>
      <vt:lpstr>But I can’t see matches and corners that fast!</vt:lpstr>
      <vt:lpstr>But I can’t remember all four couples!</vt:lpstr>
      <vt:lpstr>What causes the relationship group to change?</vt:lpstr>
      <vt:lpstr>Some calls change membership</vt:lpstr>
      <vt:lpstr>Getting just a little deeper</vt:lpstr>
      <vt:lpstr>One Dancer Movements</vt:lpstr>
      <vt:lpstr>Two Dancer Movements</vt:lpstr>
      <vt:lpstr>Two Dancer Movements</vt:lpstr>
      <vt:lpstr>Think about it</vt:lpstr>
      <vt:lpstr>But if they DON’T start with groupie in hand…</vt:lpstr>
      <vt:lpstr>An easier way to see this</vt:lpstr>
      <vt:lpstr>Where have we seen these effects before?</vt:lpstr>
      <vt:lpstr>This makes Chicken Plucker far more useful!</vt:lpstr>
      <vt:lpstr>Let’s look at “Invert and Rotate”</vt:lpstr>
      <vt:lpstr>Invert and Rotate works in ANY group!</vt:lpstr>
      <vt:lpstr>A simple application of Relationship control</vt:lpstr>
      <vt:lpstr>A simple application…</vt:lpstr>
      <vt:lpstr>A simple application…</vt:lpstr>
      <vt:lpstr>There’s absolutely no doubt to that resolution!</vt:lpstr>
      <vt:lpstr>Speaking of Sequence - How does that fit in?</vt:lpstr>
      <vt:lpstr>Opposite Lady groups are a little harder…</vt:lpstr>
      <vt:lpstr>A few more tidbits</vt:lpstr>
      <vt:lpstr>More Tidbits…</vt:lpstr>
      <vt:lpstr>More Tidbits…</vt:lpstr>
      <vt:lpstr>More Tidbits…</vt:lpstr>
      <vt:lpstr>Learn the relationships for your get-outs!</vt:lpstr>
      <vt:lpstr>Let’s see how this works for a get-out!</vt:lpstr>
      <vt:lpstr>Inventing our Get-Out</vt:lpstr>
      <vt:lpstr>How did Relationships help us here?</vt:lpstr>
      <vt:lpstr>One last get-out example</vt:lpstr>
      <vt:lpstr>In Summary!</vt:lpstr>
      <vt:lpstr>For more information…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Relationships   The Forgotten “R” in FASR</dc:title>
  <dc:creator>Barry Johnson</dc:creator>
  <cp:lastModifiedBy>Barry Johnson</cp:lastModifiedBy>
  <cp:revision>39</cp:revision>
  <dcterms:created xsi:type="dcterms:W3CDTF">2021-05-14T01:45:23Z</dcterms:created>
  <dcterms:modified xsi:type="dcterms:W3CDTF">2021-05-15T16:43:17Z</dcterms:modified>
</cp:coreProperties>
</file>