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7" r:id="rId4"/>
    <p:sldId id="278" r:id="rId5"/>
    <p:sldId id="259" r:id="rId6"/>
    <p:sldId id="261" r:id="rId7"/>
    <p:sldId id="279" r:id="rId8"/>
    <p:sldId id="276" r:id="rId9"/>
    <p:sldId id="277" r:id="rId10"/>
    <p:sldId id="262" r:id="rId11"/>
    <p:sldId id="263" r:id="rId12"/>
    <p:sldId id="264" r:id="rId13"/>
    <p:sldId id="265" r:id="rId14"/>
    <p:sldId id="267" r:id="rId15"/>
    <p:sldId id="268" r:id="rId16"/>
    <p:sldId id="273" r:id="rId17"/>
    <p:sldId id="275" r:id="rId18"/>
    <p:sldId id="274" r:id="rId19"/>
    <p:sldId id="269" r:id="rId20"/>
    <p:sldId id="272" r:id="rId21"/>
    <p:sldId id="280" r:id="rId22"/>
    <p:sldId id="270"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0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89" autoAdjust="0"/>
  </p:normalViewPr>
  <p:slideViewPr>
    <p:cSldViewPr>
      <p:cViewPr>
        <p:scale>
          <a:sx n="100" d="100"/>
          <a:sy n="100" d="100"/>
        </p:scale>
        <p:origin x="-1860"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57753E-6186-4B3C-A923-3D02C4E93757}" type="datetimeFigureOut">
              <a:rPr lang="en-US" smtClean="0"/>
              <a:t>6/3/2022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6C78C-B659-4C08-BB0F-59F136678341}" type="slidenum">
              <a:rPr lang="en-US" smtClean="0"/>
              <a:t>‹#›</a:t>
            </a:fld>
            <a:endParaRPr lang="en-US"/>
          </a:p>
        </p:txBody>
      </p:sp>
    </p:spTree>
    <p:extLst>
      <p:ext uri="{BB962C8B-B14F-4D97-AF65-F5344CB8AC3E}">
        <p14:creationId xmlns:p14="http://schemas.microsoft.com/office/powerpoint/2010/main" val="4021780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6C78C-B659-4C08-BB0F-59F136678341}" type="slidenum">
              <a:rPr lang="en-US" smtClean="0"/>
              <a:t>20</a:t>
            </a:fld>
            <a:endParaRPr lang="en-US"/>
          </a:p>
        </p:txBody>
      </p:sp>
    </p:spTree>
    <p:extLst>
      <p:ext uri="{BB962C8B-B14F-4D97-AF65-F5344CB8AC3E}">
        <p14:creationId xmlns:p14="http://schemas.microsoft.com/office/powerpoint/2010/main" val="330750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39CB96-5E86-462C-92D7-20239ADB8A52}"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May 26, 2020</a:t>
            </a:r>
            <a:endParaRPr lang="en-US"/>
          </a:p>
        </p:txBody>
      </p:sp>
      <p:sp>
        <p:nvSpPr>
          <p:cNvPr id="6" name="Header Placeholder 5"/>
          <p:cNvSpPr>
            <a:spLocks noGrp="1"/>
          </p:cNvSpPr>
          <p:nvPr>
            <p:ph type="hdr" sz="quarter" idx="12"/>
          </p:nvPr>
        </p:nvSpPr>
        <p:spPr/>
        <p:txBody>
          <a:bodyPr/>
          <a:lstStyle/>
          <a:p>
            <a:pPr>
              <a:defRPr/>
            </a:pPr>
            <a:r>
              <a:rPr lang="en-US" smtClean="0"/>
              <a:t>CALLERLAB CLASS Presentation</a:t>
            </a:r>
            <a:endParaRPr lang="en-US"/>
          </a:p>
        </p:txBody>
      </p:sp>
    </p:spTree>
    <p:extLst>
      <p:ext uri="{BB962C8B-B14F-4D97-AF65-F5344CB8AC3E}">
        <p14:creationId xmlns:p14="http://schemas.microsoft.com/office/powerpoint/2010/main" val="88329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9800A-8883-481F-A558-798474B26C5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F324E-8C79-43FD-8079-ADC8C6E42E59}" type="slidenum">
              <a:rPr lang="en-US" smtClean="0"/>
              <a:t>‹#›</a:t>
            </a:fld>
            <a:endParaRPr lang="en-US"/>
          </a:p>
        </p:txBody>
      </p:sp>
    </p:spTree>
    <p:extLst>
      <p:ext uri="{BB962C8B-B14F-4D97-AF65-F5344CB8AC3E}">
        <p14:creationId xmlns:p14="http://schemas.microsoft.com/office/powerpoint/2010/main" val="2095285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9800A-8883-481F-A558-798474B26C5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F324E-8C79-43FD-8079-ADC8C6E42E59}" type="slidenum">
              <a:rPr lang="en-US" smtClean="0"/>
              <a:t>‹#›</a:t>
            </a:fld>
            <a:endParaRPr lang="en-US"/>
          </a:p>
        </p:txBody>
      </p:sp>
    </p:spTree>
    <p:extLst>
      <p:ext uri="{BB962C8B-B14F-4D97-AF65-F5344CB8AC3E}">
        <p14:creationId xmlns:p14="http://schemas.microsoft.com/office/powerpoint/2010/main" val="265661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9800A-8883-481F-A558-798474B26C5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F324E-8C79-43FD-8079-ADC8C6E42E59}" type="slidenum">
              <a:rPr lang="en-US" smtClean="0"/>
              <a:t>‹#›</a:t>
            </a:fld>
            <a:endParaRPr lang="en-US"/>
          </a:p>
        </p:txBody>
      </p:sp>
    </p:spTree>
    <p:extLst>
      <p:ext uri="{BB962C8B-B14F-4D97-AF65-F5344CB8AC3E}">
        <p14:creationId xmlns:p14="http://schemas.microsoft.com/office/powerpoint/2010/main" val="176546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9800A-8883-481F-A558-798474B26C5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F324E-8C79-43FD-8079-ADC8C6E42E59}" type="slidenum">
              <a:rPr lang="en-US" smtClean="0"/>
              <a:t>‹#›</a:t>
            </a:fld>
            <a:endParaRPr lang="en-US"/>
          </a:p>
        </p:txBody>
      </p:sp>
    </p:spTree>
    <p:extLst>
      <p:ext uri="{BB962C8B-B14F-4D97-AF65-F5344CB8AC3E}">
        <p14:creationId xmlns:p14="http://schemas.microsoft.com/office/powerpoint/2010/main" val="166602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9800A-8883-481F-A558-798474B26C59}"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F324E-8C79-43FD-8079-ADC8C6E42E59}" type="slidenum">
              <a:rPr lang="en-US" smtClean="0"/>
              <a:t>‹#›</a:t>
            </a:fld>
            <a:endParaRPr lang="en-US"/>
          </a:p>
        </p:txBody>
      </p:sp>
    </p:spTree>
    <p:extLst>
      <p:ext uri="{BB962C8B-B14F-4D97-AF65-F5344CB8AC3E}">
        <p14:creationId xmlns:p14="http://schemas.microsoft.com/office/powerpoint/2010/main" val="295061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C9800A-8883-481F-A558-798474B26C59}"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F324E-8C79-43FD-8079-ADC8C6E42E59}" type="slidenum">
              <a:rPr lang="en-US" smtClean="0"/>
              <a:t>‹#›</a:t>
            </a:fld>
            <a:endParaRPr lang="en-US"/>
          </a:p>
        </p:txBody>
      </p:sp>
    </p:spTree>
    <p:extLst>
      <p:ext uri="{BB962C8B-B14F-4D97-AF65-F5344CB8AC3E}">
        <p14:creationId xmlns:p14="http://schemas.microsoft.com/office/powerpoint/2010/main" val="391633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9800A-8883-481F-A558-798474B26C59}" type="datetimeFigureOut">
              <a:rPr lang="en-US" smtClean="0"/>
              <a:t>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DF324E-8C79-43FD-8079-ADC8C6E42E59}" type="slidenum">
              <a:rPr lang="en-US" smtClean="0"/>
              <a:t>‹#›</a:t>
            </a:fld>
            <a:endParaRPr lang="en-US"/>
          </a:p>
        </p:txBody>
      </p:sp>
    </p:spTree>
    <p:extLst>
      <p:ext uri="{BB962C8B-B14F-4D97-AF65-F5344CB8AC3E}">
        <p14:creationId xmlns:p14="http://schemas.microsoft.com/office/powerpoint/2010/main" val="8372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9800A-8883-481F-A558-798474B26C59}" type="datetimeFigureOut">
              <a:rPr lang="en-US" smtClean="0"/>
              <a:t>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DF324E-8C79-43FD-8079-ADC8C6E42E59}" type="slidenum">
              <a:rPr lang="en-US" smtClean="0"/>
              <a:t>‹#›</a:t>
            </a:fld>
            <a:endParaRPr lang="en-US"/>
          </a:p>
        </p:txBody>
      </p:sp>
    </p:spTree>
    <p:extLst>
      <p:ext uri="{BB962C8B-B14F-4D97-AF65-F5344CB8AC3E}">
        <p14:creationId xmlns:p14="http://schemas.microsoft.com/office/powerpoint/2010/main" val="210818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9800A-8883-481F-A558-798474B26C59}" type="datetimeFigureOut">
              <a:rPr lang="en-US" smtClean="0"/>
              <a:t>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DF324E-8C79-43FD-8079-ADC8C6E42E59}" type="slidenum">
              <a:rPr lang="en-US" smtClean="0"/>
              <a:t>‹#›</a:t>
            </a:fld>
            <a:endParaRPr lang="en-US"/>
          </a:p>
        </p:txBody>
      </p:sp>
    </p:spTree>
    <p:extLst>
      <p:ext uri="{BB962C8B-B14F-4D97-AF65-F5344CB8AC3E}">
        <p14:creationId xmlns:p14="http://schemas.microsoft.com/office/powerpoint/2010/main" val="325362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9800A-8883-481F-A558-798474B26C59}"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F324E-8C79-43FD-8079-ADC8C6E42E59}" type="slidenum">
              <a:rPr lang="en-US" smtClean="0"/>
              <a:t>‹#›</a:t>
            </a:fld>
            <a:endParaRPr lang="en-US"/>
          </a:p>
        </p:txBody>
      </p:sp>
    </p:spTree>
    <p:extLst>
      <p:ext uri="{BB962C8B-B14F-4D97-AF65-F5344CB8AC3E}">
        <p14:creationId xmlns:p14="http://schemas.microsoft.com/office/powerpoint/2010/main" val="285223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9800A-8883-481F-A558-798474B26C59}"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F324E-8C79-43FD-8079-ADC8C6E42E59}" type="slidenum">
              <a:rPr lang="en-US" smtClean="0"/>
              <a:t>‹#›</a:t>
            </a:fld>
            <a:endParaRPr lang="en-US"/>
          </a:p>
        </p:txBody>
      </p:sp>
    </p:spTree>
    <p:extLst>
      <p:ext uri="{BB962C8B-B14F-4D97-AF65-F5344CB8AC3E}">
        <p14:creationId xmlns:p14="http://schemas.microsoft.com/office/powerpoint/2010/main" val="218968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alpha val="8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9800A-8883-481F-A558-798474B26C59}" type="datetimeFigureOut">
              <a:rPr lang="en-US" smtClean="0"/>
              <a:t>6/3/2022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F324E-8C79-43FD-8079-ADC8C6E42E59}" type="slidenum">
              <a:rPr lang="en-US" smtClean="0"/>
              <a:t>‹#›</a:t>
            </a:fld>
            <a:endParaRPr lang="en-US"/>
          </a:p>
        </p:txBody>
      </p:sp>
    </p:spTree>
    <p:extLst>
      <p:ext uri="{BB962C8B-B14F-4D97-AF65-F5344CB8AC3E}">
        <p14:creationId xmlns:p14="http://schemas.microsoft.com/office/powerpoint/2010/main" val="1146533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knowledge.callerlab.org/"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teaching.callerlab.org/"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dances.callerlab.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channel/UCxD2eoL1pxDWyU4U_CyR_zw"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allerlab.org/Marketing"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facebook.com/callerlab"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219200"/>
            <a:ext cx="7772400" cy="4876800"/>
          </a:xfrm>
        </p:spPr>
        <p:txBody>
          <a:bodyPr>
            <a:normAutofit/>
          </a:bodyPr>
          <a:lstStyle/>
          <a:p>
            <a:r>
              <a:rPr lang="en-US" dirty="0" smtClean="0"/>
              <a:t/>
            </a:r>
            <a:br>
              <a:rPr lang="en-US" dirty="0" smtClean="0"/>
            </a:b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1980256" y="914400"/>
            <a:ext cx="5257800" cy="4724400"/>
          </a:xfrm>
          <a:prstGeom prst="rect">
            <a:avLst/>
          </a:prstGeom>
        </p:spPr>
      </p:pic>
      <p:pic>
        <p:nvPicPr>
          <p:cNvPr id="1027" name="Picture 3" descr="C:\Users\Teresa\AppData\Local\Microsoft\Windows\INetCache\IE\ZFTHKV0B\decorative-lines-10_browse_1_[1].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64040" y="5257800"/>
            <a:ext cx="269023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eresa\AppData\Local\Microsoft\Windows\INetCache\IE\ZFTHKV0B\decorative-lines-10_browse_1_[1].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76600" y="-304800"/>
            <a:ext cx="269023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45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
        <p:nvSpPr>
          <p:cNvPr id="2" name="Title 1"/>
          <p:cNvSpPr>
            <a:spLocks noGrp="1"/>
          </p:cNvSpPr>
          <p:nvPr>
            <p:ph type="title"/>
          </p:nvPr>
        </p:nvSpPr>
        <p:spPr>
          <a:xfrm>
            <a:off x="1257300" y="368981"/>
            <a:ext cx="8534400" cy="1401762"/>
          </a:xfrm>
        </p:spPr>
        <p:txBody>
          <a:bodyPr>
            <a:noAutofit/>
          </a:bodyPr>
          <a:lstStyle/>
          <a:p>
            <a:r>
              <a:rPr lang="en-US" sz="6000" dirty="0" smtClean="0">
                <a:solidFill>
                  <a:schemeClr val="bg1"/>
                </a:solidFill>
                <a:latin typeface="Rage Italic" panose="03070502040507070304" pitchFamily="66" charset="0"/>
              </a:rPr>
              <a:t>Insurance and Licensing </a:t>
            </a:r>
            <a:r>
              <a:rPr lang="en-US" sz="5400" dirty="0" smtClean="0">
                <a:solidFill>
                  <a:schemeClr val="bg1"/>
                </a:solidFill>
                <a:latin typeface="Rage Italic" panose="03070502040507070304" pitchFamily="66" charset="0"/>
              </a:rPr>
              <a:t/>
            </a:r>
            <a:br>
              <a:rPr lang="en-US" sz="5400" dirty="0" smtClean="0">
                <a:solidFill>
                  <a:schemeClr val="bg1"/>
                </a:solidFill>
                <a:latin typeface="Rage Italic" panose="03070502040507070304" pitchFamily="66" charset="0"/>
              </a:rPr>
            </a:br>
            <a:r>
              <a:rPr lang="en-US" sz="3200" dirty="0" smtClean="0">
                <a:solidFill>
                  <a:schemeClr val="bg1"/>
                </a:solidFill>
                <a:latin typeface="Rage Italic" panose="03070502040507070304" pitchFamily="66" charset="0"/>
              </a:rPr>
              <a:t>in USA</a:t>
            </a:r>
          </a:p>
        </p:txBody>
      </p:sp>
      <p:sp>
        <p:nvSpPr>
          <p:cNvPr id="5" name="Content Placeholder 4"/>
          <p:cNvSpPr>
            <a:spLocks noGrp="1"/>
          </p:cNvSpPr>
          <p:nvPr>
            <p:ph idx="1"/>
          </p:nvPr>
        </p:nvSpPr>
        <p:spPr>
          <a:xfrm>
            <a:off x="381000" y="1988411"/>
            <a:ext cx="8534400" cy="2278789"/>
          </a:xfrm>
        </p:spPr>
        <p:txBody>
          <a:bodyPr>
            <a:normAutofit fontScale="85000" lnSpcReduction="20000"/>
          </a:bodyPr>
          <a:lstStyle/>
          <a:p>
            <a:pPr marL="0" indent="0">
              <a:buNone/>
            </a:pPr>
            <a:r>
              <a:rPr lang="en-US" dirty="0" smtClean="0">
                <a:solidFill>
                  <a:schemeClr val="bg1"/>
                </a:solidFill>
              </a:rPr>
              <a:t>Insurance is available for all callers in the USA. It provides Liability coverage.</a:t>
            </a:r>
          </a:p>
          <a:p>
            <a:pPr marL="0" indent="0">
              <a:buNone/>
            </a:pPr>
            <a:endParaRPr lang="en-US" dirty="0" smtClean="0">
              <a:solidFill>
                <a:schemeClr val="bg1"/>
              </a:solidFill>
            </a:endParaRPr>
          </a:p>
          <a:p>
            <a:pPr marL="0" indent="0">
              <a:buNone/>
            </a:pPr>
            <a:r>
              <a:rPr lang="en-US" dirty="0" smtClean="0">
                <a:solidFill>
                  <a:schemeClr val="bg1"/>
                </a:solidFill>
              </a:rPr>
              <a:t>CALLERLAB has negotiated with BMI and ASCAP to allow the licensing of callers rather than individual clubs. All callers who call in the US must be licensed. </a:t>
            </a:r>
            <a:endParaRPr lang="en-US" dirty="0">
              <a:solidFill>
                <a:schemeClr val="bg1"/>
              </a:solidFill>
            </a:endParaRPr>
          </a:p>
        </p:txBody>
      </p:sp>
      <p:pic>
        <p:nvPicPr>
          <p:cNvPr id="14" name="Picture 8" descr="Music Licensing Discounts - Ohio Restaurant Association | Columbus O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5707" y="4572000"/>
            <a:ext cx="2019300" cy="19688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callerlab.org/portals/1/Images/square-dancing/ascap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105400"/>
            <a:ext cx="477774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6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
        <p:nvSpPr>
          <p:cNvPr id="2" name="Title 1"/>
          <p:cNvSpPr>
            <a:spLocks noGrp="1"/>
          </p:cNvSpPr>
          <p:nvPr>
            <p:ph type="title"/>
          </p:nvPr>
        </p:nvSpPr>
        <p:spPr>
          <a:xfrm>
            <a:off x="1066800" y="368981"/>
            <a:ext cx="8534400" cy="1401762"/>
          </a:xfrm>
        </p:spPr>
        <p:txBody>
          <a:bodyPr>
            <a:noAutofit/>
          </a:bodyPr>
          <a:lstStyle/>
          <a:p>
            <a:r>
              <a:rPr lang="en-US" sz="7200" dirty="0" smtClean="0">
                <a:solidFill>
                  <a:schemeClr val="bg1"/>
                </a:solidFill>
                <a:latin typeface="Rage Italic" panose="03070502040507070304" pitchFamily="66" charset="0"/>
              </a:rPr>
              <a:t>Scholarships</a:t>
            </a:r>
            <a:endParaRPr lang="en-US" sz="6000" dirty="0">
              <a:solidFill>
                <a:schemeClr val="bg1"/>
              </a:solidFill>
              <a:latin typeface="Rage Italic" panose="03070502040507070304" pitchFamily="66" charset="0"/>
            </a:endParaRPr>
          </a:p>
        </p:txBody>
      </p:sp>
      <p:sp>
        <p:nvSpPr>
          <p:cNvPr id="5" name="Content Placeholder 4"/>
          <p:cNvSpPr>
            <a:spLocks noGrp="1"/>
          </p:cNvSpPr>
          <p:nvPr>
            <p:ph idx="1"/>
          </p:nvPr>
        </p:nvSpPr>
        <p:spPr>
          <a:xfrm>
            <a:off x="533400" y="1981200"/>
            <a:ext cx="8077200" cy="2793185"/>
          </a:xfrm>
        </p:spPr>
        <p:txBody>
          <a:bodyPr>
            <a:normAutofit/>
          </a:bodyPr>
          <a:lstStyle/>
          <a:p>
            <a:pPr marL="0" indent="0">
              <a:buNone/>
            </a:pPr>
            <a:r>
              <a:rPr lang="en-US" dirty="0" smtClean="0">
                <a:solidFill>
                  <a:schemeClr val="bg1"/>
                </a:solidFill>
              </a:rPr>
              <a:t>Any caller can apply for a scholarship to attend a Caller School. Priority goes to applicants with less than five years of experience. </a:t>
            </a:r>
            <a:endParaRPr lang="en-US" dirty="0">
              <a:solidFill>
                <a:schemeClr val="bg1"/>
              </a:solidFill>
            </a:endParaRPr>
          </a:p>
        </p:txBody>
      </p:sp>
      <p:pic>
        <p:nvPicPr>
          <p:cNvPr id="6146" name="Picture 2" descr="CALLERLAB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876800"/>
            <a:ext cx="78486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42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
        <p:nvSpPr>
          <p:cNvPr id="2" name="Title 1"/>
          <p:cNvSpPr>
            <a:spLocks noGrp="1"/>
          </p:cNvSpPr>
          <p:nvPr>
            <p:ph type="title"/>
          </p:nvPr>
        </p:nvSpPr>
        <p:spPr>
          <a:xfrm>
            <a:off x="1066800" y="368981"/>
            <a:ext cx="8534400" cy="1401762"/>
          </a:xfrm>
        </p:spPr>
        <p:txBody>
          <a:bodyPr>
            <a:noAutofit/>
          </a:bodyPr>
          <a:lstStyle/>
          <a:p>
            <a:r>
              <a:rPr lang="en-US" sz="7200" dirty="0" smtClean="0">
                <a:solidFill>
                  <a:schemeClr val="bg1"/>
                </a:solidFill>
                <a:latin typeface="Rage Italic" panose="03070502040507070304" pitchFamily="66" charset="0"/>
              </a:rPr>
              <a:t>Documents</a:t>
            </a:r>
            <a:endParaRPr lang="en-US" sz="6000" dirty="0">
              <a:solidFill>
                <a:schemeClr val="bg1"/>
              </a:solidFill>
              <a:latin typeface="Rage Italic" panose="03070502040507070304" pitchFamily="66" charset="0"/>
            </a:endParaRPr>
          </a:p>
        </p:txBody>
      </p:sp>
      <p:sp>
        <p:nvSpPr>
          <p:cNvPr id="5" name="Content Placeholder 4"/>
          <p:cNvSpPr>
            <a:spLocks noGrp="1"/>
          </p:cNvSpPr>
          <p:nvPr>
            <p:ph idx="1"/>
          </p:nvPr>
        </p:nvSpPr>
        <p:spPr>
          <a:xfrm>
            <a:off x="533400" y="1905000"/>
            <a:ext cx="8305800" cy="4495800"/>
          </a:xfrm>
        </p:spPr>
        <p:txBody>
          <a:bodyPr>
            <a:normAutofit fontScale="70000" lnSpcReduction="20000"/>
          </a:bodyPr>
          <a:lstStyle/>
          <a:p>
            <a:pPr marL="0" indent="0">
              <a:buNone/>
            </a:pPr>
            <a:r>
              <a:rPr lang="en-US" dirty="0" smtClean="0">
                <a:solidFill>
                  <a:schemeClr val="bg1"/>
                </a:solidFill>
              </a:rPr>
              <a:t>CALLERLAB creates and maintains a wide range of caller training documents, most of which are available to any caller or dancer by downloading from the website at no cost. The definition documents and some others have been translated into one or more foreign languages. </a:t>
            </a:r>
          </a:p>
          <a:p>
            <a:pPr marL="0" indent="0">
              <a:buNone/>
            </a:pPr>
            <a:endParaRPr lang="en-US" dirty="0" smtClean="0">
              <a:solidFill>
                <a:schemeClr val="bg1"/>
              </a:solidFill>
            </a:endParaRPr>
          </a:p>
          <a:p>
            <a:r>
              <a:rPr lang="en-US" dirty="0" smtClean="0">
                <a:solidFill>
                  <a:schemeClr val="bg1"/>
                </a:solidFill>
              </a:rPr>
              <a:t>Dance Program lists and Definitions </a:t>
            </a:r>
          </a:p>
          <a:p>
            <a:r>
              <a:rPr lang="en-US" dirty="0" smtClean="0">
                <a:solidFill>
                  <a:schemeClr val="bg1"/>
                </a:solidFill>
              </a:rPr>
              <a:t>Teaching Tips, Lost Squares Procedure </a:t>
            </a:r>
          </a:p>
          <a:p>
            <a:r>
              <a:rPr lang="en-US" dirty="0" smtClean="0">
                <a:solidFill>
                  <a:schemeClr val="bg1"/>
                </a:solidFill>
              </a:rPr>
              <a:t>Formation and Arrangement charts </a:t>
            </a:r>
          </a:p>
          <a:p>
            <a:r>
              <a:rPr lang="en-US" dirty="0" smtClean="0">
                <a:solidFill>
                  <a:schemeClr val="bg1"/>
                </a:solidFill>
              </a:rPr>
              <a:t>Winning Ways for club success </a:t>
            </a:r>
          </a:p>
          <a:p>
            <a:r>
              <a:rPr lang="en-US" dirty="0" smtClean="0">
                <a:solidFill>
                  <a:schemeClr val="bg1"/>
                </a:solidFill>
              </a:rPr>
              <a:t>Community Dance Journals </a:t>
            </a:r>
          </a:p>
          <a:p>
            <a:r>
              <a:rPr lang="en-US" dirty="0" smtClean="0">
                <a:solidFill>
                  <a:schemeClr val="bg1"/>
                </a:solidFill>
              </a:rPr>
              <a:t>Sight and Module Resolution Systems </a:t>
            </a:r>
          </a:p>
          <a:p>
            <a:r>
              <a:rPr lang="en-US" dirty="0" smtClean="0">
                <a:solidFill>
                  <a:schemeClr val="bg1"/>
                </a:solidFill>
              </a:rPr>
              <a:t>Marketing Manual</a:t>
            </a:r>
            <a:endParaRPr lang="en-US" dirty="0">
              <a:solidFill>
                <a:schemeClr val="bg1"/>
              </a:solidFill>
            </a:endParaRPr>
          </a:p>
        </p:txBody>
      </p:sp>
      <p:pic>
        <p:nvPicPr>
          <p:cNvPr id="8195" name="Picture 3" descr="C:\Users\Teresa\AppData\Local\Microsoft\Windows\INetCache\IE\Y10DFPTL\768px-Document-op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861" flipH="1">
            <a:off x="5399477" y="3352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12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
        <p:nvSpPr>
          <p:cNvPr id="2" name="Title 1"/>
          <p:cNvSpPr>
            <a:spLocks noGrp="1"/>
          </p:cNvSpPr>
          <p:nvPr>
            <p:ph type="title"/>
          </p:nvPr>
        </p:nvSpPr>
        <p:spPr>
          <a:xfrm>
            <a:off x="1066800" y="368981"/>
            <a:ext cx="8534400" cy="1401762"/>
          </a:xfrm>
        </p:spPr>
        <p:txBody>
          <a:bodyPr>
            <a:noAutofit/>
          </a:bodyPr>
          <a:lstStyle/>
          <a:p>
            <a:r>
              <a:rPr lang="en-US" sz="7200" dirty="0" err="1" smtClean="0">
                <a:solidFill>
                  <a:schemeClr val="bg1"/>
                </a:solidFill>
                <a:latin typeface="Rage Italic" panose="03070502040507070304" pitchFamily="66" charset="0"/>
              </a:rPr>
              <a:t>KnowledgeBase</a:t>
            </a:r>
            <a:endParaRPr lang="en-US" sz="6000" dirty="0">
              <a:solidFill>
                <a:schemeClr val="bg1"/>
              </a:solidFill>
              <a:latin typeface="Rage Italic" panose="03070502040507070304" pitchFamily="66" charset="0"/>
            </a:endParaRPr>
          </a:p>
        </p:txBody>
      </p:sp>
      <p:pic>
        <p:nvPicPr>
          <p:cNvPr id="6" name="Picture 2">
            <a:hlinkClick r:id="rId4"/>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257300" y="3263682"/>
            <a:ext cx="6629400" cy="350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1447800"/>
            <a:ext cx="8382000" cy="1815882"/>
          </a:xfrm>
          <a:prstGeom prst="rect">
            <a:avLst/>
          </a:prstGeom>
        </p:spPr>
        <p:txBody>
          <a:bodyPr wrap="square">
            <a:spAutoFit/>
          </a:bodyPr>
          <a:lstStyle/>
          <a:p>
            <a:pPr lvl="2" algn="ctr"/>
            <a:r>
              <a:rPr lang="en-US" sz="2800" dirty="0">
                <a:solidFill>
                  <a:srgbClr val="002060"/>
                </a:solidFill>
              </a:rPr>
              <a:t>Knowledge.CALLERLAB.org</a:t>
            </a:r>
          </a:p>
          <a:p>
            <a:pPr lvl="2" algn="ctr"/>
            <a:endParaRPr lang="en-US" sz="2800" dirty="0" smtClean="0">
              <a:solidFill>
                <a:schemeClr val="bg1"/>
              </a:solidFill>
            </a:endParaRPr>
          </a:p>
          <a:p>
            <a:pPr lvl="2"/>
            <a:r>
              <a:rPr lang="en-US" sz="2800" dirty="0" smtClean="0">
                <a:solidFill>
                  <a:schemeClr val="bg1"/>
                </a:solidFill>
              </a:rPr>
              <a:t>Contains 241 </a:t>
            </a:r>
            <a:r>
              <a:rPr lang="en-US" sz="2800" dirty="0">
                <a:solidFill>
                  <a:schemeClr val="bg1"/>
                </a:solidFill>
              </a:rPr>
              <a:t>articles grouped into 26 categories and described with 44 different information tags.</a:t>
            </a:r>
            <a:endParaRPr lang="en-US" sz="2000" dirty="0">
              <a:solidFill>
                <a:schemeClr val="bg1"/>
              </a:solidFill>
            </a:endParaRPr>
          </a:p>
        </p:txBody>
      </p:sp>
    </p:spTree>
    <p:extLst>
      <p:ext uri="{BB962C8B-B14F-4D97-AF65-F5344CB8AC3E}">
        <p14:creationId xmlns:p14="http://schemas.microsoft.com/office/powerpoint/2010/main" val="1058965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
        <p:nvSpPr>
          <p:cNvPr id="2" name="Title 1"/>
          <p:cNvSpPr>
            <a:spLocks noGrp="1"/>
          </p:cNvSpPr>
          <p:nvPr>
            <p:ph type="title"/>
          </p:nvPr>
        </p:nvSpPr>
        <p:spPr>
          <a:xfrm>
            <a:off x="1066800" y="368981"/>
            <a:ext cx="8534400" cy="1401762"/>
          </a:xfrm>
        </p:spPr>
        <p:txBody>
          <a:bodyPr>
            <a:noAutofit/>
          </a:bodyPr>
          <a:lstStyle/>
          <a:p>
            <a:r>
              <a:rPr lang="en-US" sz="7200" dirty="0" smtClean="0">
                <a:solidFill>
                  <a:schemeClr val="bg1"/>
                </a:solidFill>
                <a:latin typeface="Rage Italic" panose="03070502040507070304" pitchFamily="66" charset="0"/>
              </a:rPr>
              <a:t>Teaching</a:t>
            </a:r>
            <a:endParaRPr lang="en-US" sz="6000" dirty="0">
              <a:solidFill>
                <a:schemeClr val="bg1"/>
              </a:solidFill>
              <a:latin typeface="Rage Italic" panose="03070502040507070304" pitchFamily="66" charset="0"/>
            </a:endParaRPr>
          </a:p>
        </p:txBody>
      </p:sp>
      <p:sp>
        <p:nvSpPr>
          <p:cNvPr id="3" name="Rectangle 2"/>
          <p:cNvSpPr/>
          <p:nvPr/>
        </p:nvSpPr>
        <p:spPr>
          <a:xfrm>
            <a:off x="228600" y="1447800"/>
            <a:ext cx="8382000" cy="954107"/>
          </a:xfrm>
          <a:prstGeom prst="rect">
            <a:avLst/>
          </a:prstGeom>
        </p:spPr>
        <p:txBody>
          <a:bodyPr wrap="square">
            <a:spAutoFit/>
          </a:bodyPr>
          <a:lstStyle/>
          <a:p>
            <a:pPr lvl="2" algn="ctr"/>
            <a:r>
              <a:rPr lang="en-US" sz="2800" dirty="0" smtClean="0">
                <a:solidFill>
                  <a:srgbClr val="002060"/>
                </a:solidFill>
              </a:rPr>
              <a:t>Teaching.CALLERLAB.org</a:t>
            </a:r>
            <a:endParaRPr lang="en-US" sz="2800" dirty="0">
              <a:solidFill>
                <a:srgbClr val="002060"/>
              </a:solidFill>
            </a:endParaRPr>
          </a:p>
          <a:p>
            <a:pPr lvl="2" algn="ctr"/>
            <a:endParaRPr lang="en-US" sz="2800" dirty="0" smtClean="0">
              <a:solidFill>
                <a:schemeClr val="bg1"/>
              </a:solidFill>
            </a:endParaRPr>
          </a:p>
        </p:txBody>
      </p:sp>
      <p:pic>
        <p:nvPicPr>
          <p:cNvPr id="7"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401907"/>
            <a:ext cx="50927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2401907"/>
            <a:ext cx="3265714" cy="2308324"/>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chemeClr val="bg1"/>
                </a:solidFill>
              </a:rPr>
              <a:t>Definition</a:t>
            </a:r>
          </a:p>
          <a:p>
            <a:pPr marL="342900" indent="-342900">
              <a:buFont typeface="Arial" panose="020B0604020202020204" pitchFamily="34" charset="0"/>
              <a:buChar char="•"/>
            </a:pPr>
            <a:r>
              <a:rPr lang="en-US" sz="2400" dirty="0" smtClean="0">
                <a:solidFill>
                  <a:schemeClr val="bg1"/>
                </a:solidFill>
              </a:rPr>
              <a:t>Standard Applications</a:t>
            </a:r>
          </a:p>
          <a:p>
            <a:pPr marL="342900" indent="-342900">
              <a:buFont typeface="Arial" panose="020B0604020202020204" pitchFamily="34" charset="0"/>
              <a:buChar char="•"/>
            </a:pPr>
            <a:r>
              <a:rPr lang="en-US" sz="2400" dirty="0" smtClean="0">
                <a:solidFill>
                  <a:schemeClr val="bg1"/>
                </a:solidFill>
              </a:rPr>
              <a:t>Call Analysis</a:t>
            </a:r>
          </a:p>
          <a:p>
            <a:pPr marL="342900" indent="-342900">
              <a:buFont typeface="Arial" panose="020B0604020202020204" pitchFamily="34" charset="0"/>
              <a:buChar char="•"/>
            </a:pPr>
            <a:r>
              <a:rPr lang="en-US" sz="2400" dirty="0" smtClean="0">
                <a:solidFill>
                  <a:schemeClr val="bg1"/>
                </a:solidFill>
              </a:rPr>
              <a:t>Modules</a:t>
            </a:r>
          </a:p>
          <a:p>
            <a:pPr marL="342900" indent="-342900">
              <a:buFont typeface="Arial" panose="020B0604020202020204" pitchFamily="34" charset="0"/>
              <a:buChar char="•"/>
            </a:pPr>
            <a:r>
              <a:rPr lang="en-US" sz="2400" dirty="0" smtClean="0">
                <a:solidFill>
                  <a:schemeClr val="bg1"/>
                </a:solidFill>
              </a:rPr>
              <a:t>Teaching </a:t>
            </a:r>
            <a:r>
              <a:rPr lang="en-US" sz="2400" dirty="0">
                <a:solidFill>
                  <a:schemeClr val="bg1"/>
                </a:solidFill>
              </a:rPr>
              <a:t>Tips </a:t>
            </a:r>
            <a:endParaRPr lang="en-US" sz="2400" dirty="0" smtClean="0">
              <a:solidFill>
                <a:schemeClr val="bg1"/>
              </a:solidFill>
            </a:endParaRPr>
          </a:p>
          <a:p>
            <a:pPr marL="342900" indent="-342900">
              <a:buFont typeface="Arial" panose="020B0604020202020204" pitchFamily="34" charset="0"/>
              <a:buChar char="•"/>
            </a:pPr>
            <a:r>
              <a:rPr lang="en-US" sz="2400" dirty="0" smtClean="0">
                <a:solidFill>
                  <a:schemeClr val="bg1"/>
                </a:solidFill>
              </a:rPr>
              <a:t>Choreography</a:t>
            </a:r>
            <a:endParaRPr lang="en-US" sz="1600" dirty="0">
              <a:solidFill>
                <a:schemeClr val="bg1"/>
              </a:solidFill>
            </a:endParaRPr>
          </a:p>
        </p:txBody>
      </p:sp>
    </p:spTree>
    <p:extLst>
      <p:ext uri="{BB962C8B-B14F-4D97-AF65-F5344CB8AC3E}">
        <p14:creationId xmlns:p14="http://schemas.microsoft.com/office/powerpoint/2010/main" val="2603448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
        <p:nvSpPr>
          <p:cNvPr id="2" name="Title 1"/>
          <p:cNvSpPr>
            <a:spLocks noGrp="1"/>
          </p:cNvSpPr>
          <p:nvPr>
            <p:ph type="title"/>
          </p:nvPr>
        </p:nvSpPr>
        <p:spPr>
          <a:xfrm>
            <a:off x="1066800" y="368981"/>
            <a:ext cx="8534400" cy="1401762"/>
          </a:xfrm>
        </p:spPr>
        <p:txBody>
          <a:bodyPr>
            <a:noAutofit/>
          </a:bodyPr>
          <a:lstStyle/>
          <a:p>
            <a:r>
              <a:rPr lang="en-US" sz="7200" dirty="0" smtClean="0">
                <a:solidFill>
                  <a:schemeClr val="bg1"/>
                </a:solidFill>
                <a:latin typeface="Rage Italic" panose="03070502040507070304" pitchFamily="66" charset="0"/>
              </a:rPr>
              <a:t>Dances</a:t>
            </a:r>
            <a:endParaRPr lang="en-US" sz="6000" dirty="0">
              <a:solidFill>
                <a:schemeClr val="bg1"/>
              </a:solidFill>
              <a:latin typeface="Rage Italic" panose="03070502040507070304" pitchFamily="66" charset="0"/>
            </a:endParaRPr>
          </a:p>
        </p:txBody>
      </p:sp>
      <p:sp>
        <p:nvSpPr>
          <p:cNvPr id="3" name="Rectangle 2"/>
          <p:cNvSpPr/>
          <p:nvPr/>
        </p:nvSpPr>
        <p:spPr>
          <a:xfrm>
            <a:off x="228600" y="1447800"/>
            <a:ext cx="8382000" cy="954107"/>
          </a:xfrm>
          <a:prstGeom prst="rect">
            <a:avLst/>
          </a:prstGeom>
        </p:spPr>
        <p:txBody>
          <a:bodyPr wrap="square">
            <a:spAutoFit/>
          </a:bodyPr>
          <a:lstStyle/>
          <a:p>
            <a:pPr lvl="2" algn="ctr"/>
            <a:r>
              <a:rPr lang="en-US" sz="2800" dirty="0" smtClean="0">
                <a:solidFill>
                  <a:srgbClr val="002060"/>
                </a:solidFill>
              </a:rPr>
              <a:t>Dances.CALLERLAB.org</a:t>
            </a:r>
            <a:endParaRPr lang="en-US" sz="2800" dirty="0">
              <a:solidFill>
                <a:srgbClr val="002060"/>
              </a:solidFill>
            </a:endParaRPr>
          </a:p>
          <a:p>
            <a:pPr lvl="2" algn="ctr"/>
            <a:endParaRPr lang="en-US" sz="2800" dirty="0" smtClean="0">
              <a:solidFill>
                <a:schemeClr val="bg1"/>
              </a:solidFill>
            </a:endParaRPr>
          </a:p>
        </p:txBody>
      </p:sp>
      <p:sp>
        <p:nvSpPr>
          <p:cNvPr id="8" name="Rectangle 7"/>
          <p:cNvSpPr/>
          <p:nvPr/>
        </p:nvSpPr>
        <p:spPr>
          <a:xfrm>
            <a:off x="381000" y="1997294"/>
            <a:ext cx="8458200" cy="830997"/>
          </a:xfrm>
          <a:prstGeom prst="rect">
            <a:avLst/>
          </a:prstGeom>
        </p:spPr>
        <p:txBody>
          <a:bodyPr wrap="square">
            <a:spAutoFit/>
          </a:bodyPr>
          <a:lstStyle/>
          <a:p>
            <a:pPr algn="ctr"/>
            <a:r>
              <a:rPr lang="en-US" sz="2400" dirty="0">
                <a:solidFill>
                  <a:schemeClr val="bg1"/>
                </a:solidFill>
              </a:rPr>
              <a:t>Beginner Party </a:t>
            </a:r>
            <a:r>
              <a:rPr lang="en-US" sz="2400" dirty="0" smtClean="0">
                <a:solidFill>
                  <a:schemeClr val="bg1"/>
                </a:solidFill>
              </a:rPr>
              <a:t>Dances, Community Dances, Contra Dances,</a:t>
            </a:r>
          </a:p>
          <a:p>
            <a:pPr algn="ctr"/>
            <a:r>
              <a:rPr lang="en-US" sz="2400" dirty="0" smtClean="0">
                <a:solidFill>
                  <a:schemeClr val="bg1"/>
                </a:solidFill>
              </a:rPr>
              <a:t> &amp; Traditional </a:t>
            </a:r>
            <a:r>
              <a:rPr lang="en-US" sz="2400" dirty="0">
                <a:solidFill>
                  <a:schemeClr val="bg1"/>
                </a:solidFill>
              </a:rPr>
              <a:t>Square </a:t>
            </a:r>
            <a:r>
              <a:rPr lang="en-US" sz="2400" dirty="0" smtClean="0">
                <a:solidFill>
                  <a:schemeClr val="bg1"/>
                </a:solidFill>
              </a:rPr>
              <a:t>Dances</a:t>
            </a:r>
            <a:endParaRPr lang="en-US" sz="1600" dirty="0">
              <a:solidFill>
                <a:schemeClr val="bg1"/>
              </a:solidFill>
            </a:endParaRPr>
          </a:p>
        </p:txBody>
      </p:sp>
      <p:pic>
        <p:nvPicPr>
          <p:cNvPr id="9"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828291"/>
            <a:ext cx="6241618" cy="387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653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r>
              <a:rPr lang="en-US" sz="7200" dirty="0" smtClean="0">
                <a:solidFill>
                  <a:schemeClr val="bg1"/>
                </a:solidFill>
                <a:latin typeface="Rage Italic" panose="03070502040507070304" pitchFamily="66" charset="0"/>
              </a:rPr>
              <a:t>Resources</a:t>
            </a:r>
            <a:endParaRPr lang="en-US" sz="7200" dirty="0">
              <a:solidFill>
                <a:schemeClr val="bg1"/>
              </a:solidFill>
              <a:latin typeface="Rage Italic" panose="03070502040507070304" pitchFamily="66" charset="0"/>
            </a:endParaRPr>
          </a:p>
        </p:txBody>
      </p:sp>
      <p:sp>
        <p:nvSpPr>
          <p:cNvPr id="3" name="Content Placeholder 2"/>
          <p:cNvSpPr>
            <a:spLocks noGrp="1"/>
          </p:cNvSpPr>
          <p:nvPr>
            <p:ph idx="1"/>
          </p:nvPr>
        </p:nvSpPr>
        <p:spPr>
          <a:xfrm>
            <a:off x="457200" y="2057400"/>
            <a:ext cx="8229600" cy="4068763"/>
          </a:xfrm>
        </p:spPr>
        <p:txBody>
          <a:bodyPr/>
          <a:lstStyle/>
          <a:p>
            <a:pPr>
              <a:defRPr/>
            </a:pPr>
            <a:r>
              <a:rPr lang="en-US" dirty="0" smtClean="0">
                <a:solidFill>
                  <a:schemeClr val="bg1"/>
                </a:solidFill>
              </a:rPr>
              <a:t>CALLERLAB YouTube Channel</a:t>
            </a:r>
          </a:p>
          <a:p>
            <a:pPr marL="0" indent="0">
              <a:buFont typeface="Wingdings" pitchFamily="2" charset="2"/>
              <a:buNone/>
              <a:defRPr/>
            </a:pPr>
            <a:endParaRPr lang="en-US" dirty="0"/>
          </a:p>
        </p:txBody>
      </p:sp>
      <p:pic>
        <p:nvPicPr>
          <p:cNvPr id="2970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08275"/>
            <a:ext cx="7467600" cy="351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1650" y="2747963"/>
            <a:ext cx="3238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Tree>
    <p:extLst>
      <p:ext uri="{BB962C8B-B14F-4D97-AF65-F5344CB8AC3E}">
        <p14:creationId xmlns:p14="http://schemas.microsoft.com/office/powerpoint/2010/main" val="246218378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sz="7200" dirty="0">
                <a:solidFill>
                  <a:schemeClr val="bg1"/>
                </a:solidFill>
                <a:latin typeface="Rage Italic" panose="03070502040507070304" pitchFamily="66" charset="0"/>
              </a:rPr>
              <a:t>Resources</a:t>
            </a:r>
          </a:p>
        </p:txBody>
      </p:sp>
      <p:sp>
        <p:nvSpPr>
          <p:cNvPr id="27651" name="Content Placeholder 2"/>
          <p:cNvSpPr>
            <a:spLocks noGrp="1"/>
          </p:cNvSpPr>
          <p:nvPr>
            <p:ph idx="1"/>
          </p:nvPr>
        </p:nvSpPr>
        <p:spPr>
          <a:xfrm>
            <a:off x="457200" y="1981200"/>
            <a:ext cx="8229600" cy="4144963"/>
          </a:xfrm>
        </p:spPr>
        <p:txBody>
          <a:bodyPr/>
          <a:lstStyle/>
          <a:p>
            <a:r>
              <a:rPr lang="en-US" dirty="0" smtClean="0">
                <a:solidFill>
                  <a:schemeClr val="bg1"/>
                </a:solidFill>
              </a:rPr>
              <a:t>Marketing</a:t>
            </a:r>
          </a:p>
          <a:p>
            <a:pPr lvl="1"/>
            <a:r>
              <a:rPr lang="en-US" dirty="0" smtClean="0">
                <a:solidFill>
                  <a:schemeClr val="bg1"/>
                </a:solidFill>
              </a:rPr>
              <a:t>Manual</a:t>
            </a:r>
          </a:p>
          <a:p>
            <a:pPr lvl="1"/>
            <a:r>
              <a:rPr lang="en-US" dirty="0" smtClean="0">
                <a:solidFill>
                  <a:schemeClr val="bg1"/>
                </a:solidFill>
              </a:rPr>
              <a:t>Winning Ways Stories</a:t>
            </a:r>
          </a:p>
          <a:p>
            <a:pPr lvl="1"/>
            <a:endParaRPr lang="en-US" dirty="0" smtClean="0">
              <a:solidFill>
                <a:schemeClr val="bg1"/>
              </a:solidFill>
            </a:endParaRPr>
          </a:p>
        </p:txBody>
      </p:sp>
      <p:pic>
        <p:nvPicPr>
          <p:cNvPr id="2765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1470" t="12741" r="11292" b="21062"/>
          <a:stretch>
            <a:fillRect/>
          </a:stretch>
        </p:blipFill>
        <p:spPr bwMode="auto">
          <a:xfrm rot="-1389032">
            <a:off x="827088" y="4005263"/>
            <a:ext cx="2220912"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3" descr="C:\Users\Teresa\Pictures\Project\Square Dancing elevator pitch r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9617">
            <a:off x="4802188" y="2598738"/>
            <a:ext cx="3960812"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Tree>
    <p:extLst>
      <p:ext uri="{BB962C8B-B14F-4D97-AF65-F5344CB8AC3E}">
        <p14:creationId xmlns:p14="http://schemas.microsoft.com/office/powerpoint/2010/main" val="109850282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sz="7200" dirty="0" err="1">
                <a:solidFill>
                  <a:schemeClr val="bg1"/>
                </a:solidFill>
                <a:latin typeface="Rage Italic" panose="03070502040507070304" pitchFamily="66" charset="0"/>
              </a:rPr>
              <a:t>Resouces</a:t>
            </a:r>
            <a:endParaRPr lang="en-US" sz="7200" dirty="0">
              <a:solidFill>
                <a:schemeClr val="bg1"/>
              </a:solidFill>
              <a:latin typeface="Rage Italic" panose="03070502040507070304" pitchFamily="66" charset="0"/>
            </a:endParaRPr>
          </a:p>
        </p:txBody>
      </p:sp>
      <p:sp>
        <p:nvSpPr>
          <p:cNvPr id="3" name="Content Placeholder 2"/>
          <p:cNvSpPr>
            <a:spLocks noGrp="1"/>
          </p:cNvSpPr>
          <p:nvPr>
            <p:ph idx="1"/>
          </p:nvPr>
        </p:nvSpPr>
        <p:spPr>
          <a:xfrm>
            <a:off x="457200" y="1905000"/>
            <a:ext cx="8229600" cy="4221163"/>
          </a:xfrm>
        </p:spPr>
        <p:txBody>
          <a:bodyPr/>
          <a:lstStyle/>
          <a:p>
            <a:pPr>
              <a:defRPr/>
            </a:pPr>
            <a:r>
              <a:rPr lang="en-US" dirty="0" smtClean="0">
                <a:solidFill>
                  <a:schemeClr val="bg1"/>
                </a:solidFill>
              </a:rPr>
              <a:t>CALLERLAB Facebook Page</a:t>
            </a:r>
          </a:p>
          <a:p>
            <a:pPr marL="0" indent="0">
              <a:buFont typeface="Wingdings" pitchFamily="2" charset="2"/>
              <a:buNone/>
              <a:defRPr/>
            </a:pPr>
            <a:endParaRPr lang="en-US" dirty="0"/>
          </a:p>
        </p:txBody>
      </p:sp>
      <p:pic>
        <p:nvPicPr>
          <p:cNvPr id="28676"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2895600"/>
            <a:ext cx="7621588"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95600"/>
            <a:ext cx="5905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Tree>
    <p:extLst>
      <p:ext uri="{BB962C8B-B14F-4D97-AF65-F5344CB8AC3E}">
        <p14:creationId xmlns:p14="http://schemas.microsoft.com/office/powerpoint/2010/main" val="343552991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
        <p:nvSpPr>
          <p:cNvPr id="2" name="Title 1"/>
          <p:cNvSpPr>
            <a:spLocks noGrp="1"/>
          </p:cNvSpPr>
          <p:nvPr>
            <p:ph type="title"/>
          </p:nvPr>
        </p:nvSpPr>
        <p:spPr>
          <a:xfrm>
            <a:off x="1066800" y="368980"/>
            <a:ext cx="8534400" cy="1688419"/>
          </a:xfrm>
        </p:spPr>
        <p:txBody>
          <a:bodyPr>
            <a:noAutofit/>
          </a:bodyPr>
          <a:lstStyle/>
          <a:p>
            <a:r>
              <a:rPr lang="en-US" sz="7200" dirty="0">
                <a:solidFill>
                  <a:schemeClr val="bg1"/>
                </a:solidFill>
                <a:latin typeface="Rage Italic" panose="03070502040507070304" pitchFamily="66" charset="0"/>
              </a:rPr>
              <a:t>Accredited Caller Coaches</a:t>
            </a:r>
          </a:p>
        </p:txBody>
      </p:sp>
      <p:sp>
        <p:nvSpPr>
          <p:cNvPr id="5" name="Content Placeholder 4"/>
          <p:cNvSpPr>
            <a:spLocks noGrp="1"/>
          </p:cNvSpPr>
          <p:nvPr>
            <p:ph idx="1"/>
          </p:nvPr>
        </p:nvSpPr>
        <p:spPr>
          <a:xfrm>
            <a:off x="533400" y="2057400"/>
            <a:ext cx="8305800" cy="4343400"/>
          </a:xfrm>
        </p:spPr>
        <p:txBody>
          <a:bodyPr>
            <a:normAutofit/>
          </a:bodyPr>
          <a:lstStyle/>
          <a:p>
            <a:pPr marL="0" indent="0">
              <a:buNone/>
            </a:pPr>
            <a:r>
              <a:rPr lang="en-US" sz="2800" dirty="0" smtClean="0">
                <a:solidFill>
                  <a:schemeClr val="bg1"/>
                </a:solidFill>
              </a:rPr>
              <a:t>Callers </a:t>
            </a:r>
            <a:r>
              <a:rPr lang="en-US" sz="2800" dirty="0">
                <a:solidFill>
                  <a:schemeClr val="bg1"/>
                </a:solidFill>
              </a:rPr>
              <a:t>who </a:t>
            </a:r>
            <a:r>
              <a:rPr lang="en-US" sz="2800" dirty="0" smtClean="0">
                <a:solidFill>
                  <a:schemeClr val="bg1"/>
                </a:solidFill>
              </a:rPr>
              <a:t>train callers </a:t>
            </a:r>
            <a:r>
              <a:rPr lang="en-US" sz="2800" dirty="0">
                <a:solidFill>
                  <a:schemeClr val="bg1"/>
                </a:solidFill>
              </a:rPr>
              <a:t>may become an Accredited </a:t>
            </a:r>
            <a:r>
              <a:rPr lang="en-US" sz="2800" dirty="0" smtClean="0">
                <a:solidFill>
                  <a:schemeClr val="bg1"/>
                </a:solidFill>
              </a:rPr>
              <a:t>Caller Coach </a:t>
            </a:r>
            <a:r>
              <a:rPr lang="en-US" sz="2800" dirty="0">
                <a:solidFill>
                  <a:schemeClr val="bg1"/>
                </a:solidFill>
              </a:rPr>
              <a:t>by completing CALLERLAB’s </a:t>
            </a:r>
            <a:r>
              <a:rPr lang="en-US" sz="2800" dirty="0" smtClean="0">
                <a:solidFill>
                  <a:schemeClr val="bg1"/>
                </a:solidFill>
              </a:rPr>
              <a:t>very in-depth study program </a:t>
            </a:r>
            <a:r>
              <a:rPr lang="en-US" sz="2800" dirty="0">
                <a:solidFill>
                  <a:schemeClr val="bg1"/>
                </a:solidFill>
              </a:rPr>
              <a:t>and </a:t>
            </a:r>
            <a:r>
              <a:rPr lang="en-US" sz="2800" dirty="0" smtClean="0">
                <a:solidFill>
                  <a:schemeClr val="bg1"/>
                </a:solidFill>
              </a:rPr>
              <a:t>application process</a:t>
            </a:r>
            <a:r>
              <a:rPr lang="en-US" sz="2800" dirty="0">
                <a:solidFill>
                  <a:schemeClr val="bg1"/>
                </a:solidFill>
              </a:rPr>
              <a:t>. </a:t>
            </a:r>
            <a:endParaRPr lang="en-US" sz="2800" dirty="0" smtClean="0">
              <a:solidFill>
                <a:schemeClr val="bg1"/>
              </a:solidFill>
            </a:endParaRPr>
          </a:p>
          <a:p>
            <a:pPr marL="0" indent="0">
              <a:buNone/>
            </a:pPr>
            <a:r>
              <a:rPr lang="en-US" sz="2800" dirty="0" smtClean="0">
                <a:solidFill>
                  <a:schemeClr val="bg1"/>
                </a:solidFill>
              </a:rPr>
              <a:t>There are currently more </a:t>
            </a:r>
            <a:r>
              <a:rPr lang="en-US" sz="2800" dirty="0">
                <a:solidFill>
                  <a:schemeClr val="bg1"/>
                </a:solidFill>
              </a:rPr>
              <a:t>than </a:t>
            </a:r>
            <a:r>
              <a:rPr lang="en-US" sz="2800" dirty="0" smtClean="0">
                <a:solidFill>
                  <a:schemeClr val="bg1"/>
                </a:solidFill>
              </a:rPr>
              <a:t>30 CALLERLAB </a:t>
            </a:r>
            <a:r>
              <a:rPr lang="en-US" sz="2800" dirty="0">
                <a:solidFill>
                  <a:schemeClr val="bg1"/>
                </a:solidFill>
              </a:rPr>
              <a:t>Accredited Caller </a:t>
            </a:r>
            <a:r>
              <a:rPr lang="en-US" sz="2800" dirty="0" smtClean="0">
                <a:solidFill>
                  <a:schemeClr val="bg1"/>
                </a:solidFill>
              </a:rPr>
              <a:t>Coaches who</a:t>
            </a:r>
            <a:r>
              <a:rPr lang="en-US" sz="2800" dirty="0">
                <a:solidFill>
                  <a:schemeClr val="bg1"/>
                </a:solidFill>
              </a:rPr>
              <a:t>, cumulatively, have trained </a:t>
            </a:r>
            <a:r>
              <a:rPr lang="en-US" sz="2800" dirty="0" smtClean="0">
                <a:solidFill>
                  <a:schemeClr val="bg1"/>
                </a:solidFill>
              </a:rPr>
              <a:t>thousands of </a:t>
            </a:r>
            <a:r>
              <a:rPr lang="en-US" sz="2800" dirty="0">
                <a:solidFill>
                  <a:schemeClr val="bg1"/>
                </a:solidFill>
              </a:rPr>
              <a:t>callers.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74029"/>
            <a:ext cx="4343400" cy="230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076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
        <p:nvSpPr>
          <p:cNvPr id="2" name="Title 1"/>
          <p:cNvSpPr>
            <a:spLocks noGrp="1"/>
          </p:cNvSpPr>
          <p:nvPr>
            <p:ph type="title"/>
          </p:nvPr>
        </p:nvSpPr>
        <p:spPr>
          <a:xfrm>
            <a:off x="1066800" y="368981"/>
            <a:ext cx="8534400" cy="1401762"/>
          </a:xfrm>
        </p:spPr>
        <p:txBody>
          <a:bodyPr>
            <a:noAutofit/>
          </a:bodyPr>
          <a:lstStyle/>
          <a:p>
            <a:r>
              <a:rPr lang="en-US" sz="11500" dirty="0" smtClean="0">
                <a:solidFill>
                  <a:schemeClr val="bg1"/>
                </a:solidFill>
                <a:latin typeface="Rage Italic" panose="03070502040507070304" pitchFamily="66" charset="0"/>
              </a:rPr>
              <a:t>History</a:t>
            </a:r>
            <a:endParaRPr lang="en-US" sz="8800" dirty="0">
              <a:solidFill>
                <a:schemeClr val="bg1"/>
              </a:solidFill>
              <a:latin typeface="Rage Italic" panose="03070502040507070304" pitchFamily="66" charset="0"/>
            </a:endParaRPr>
          </a:p>
        </p:txBody>
      </p:sp>
      <p:pic>
        <p:nvPicPr>
          <p:cNvPr id="1026" name="Picture 2" descr="https://www.callerlab.org/wp-content/uploads/2020/07/convention-group-19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95600"/>
            <a:ext cx="818912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786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6500" dirty="0">
                <a:solidFill>
                  <a:schemeClr val="bg1"/>
                </a:solidFill>
                <a:latin typeface="Rage Italic" panose="03070502040507070304" pitchFamily="66" charset="0"/>
              </a:rPr>
              <a:t>YOU are CALLERLAB!</a:t>
            </a:r>
          </a:p>
        </p:txBody>
      </p:sp>
      <p:sp>
        <p:nvSpPr>
          <p:cNvPr id="3" name="Content Placeholder 2"/>
          <p:cNvSpPr>
            <a:spLocks noGrp="1"/>
          </p:cNvSpPr>
          <p:nvPr>
            <p:ph idx="1"/>
          </p:nvPr>
        </p:nvSpPr>
        <p:spPr/>
        <p:txBody>
          <a:bodyPr>
            <a:normAutofit lnSpcReduction="10000"/>
          </a:bodyPr>
          <a:lstStyle/>
          <a:p>
            <a:pPr>
              <a:defRPr/>
            </a:pPr>
            <a:r>
              <a:rPr lang="en-US" sz="4400" dirty="0" smtClean="0">
                <a:solidFill>
                  <a:schemeClr val="bg1"/>
                </a:solidFill>
              </a:rPr>
              <a:t>Get involved</a:t>
            </a:r>
          </a:p>
          <a:p>
            <a:pPr>
              <a:defRPr/>
            </a:pPr>
            <a:r>
              <a:rPr lang="en-US" sz="4400" dirty="0" smtClean="0">
                <a:solidFill>
                  <a:schemeClr val="bg1"/>
                </a:solidFill>
              </a:rPr>
              <a:t>Attend Convention or Mini-Lab</a:t>
            </a:r>
          </a:p>
          <a:p>
            <a:pPr>
              <a:defRPr/>
            </a:pPr>
            <a:r>
              <a:rPr lang="en-US" sz="4400" dirty="0" smtClean="0">
                <a:solidFill>
                  <a:schemeClr val="bg1"/>
                </a:solidFill>
              </a:rPr>
              <a:t>Join a Committee</a:t>
            </a:r>
          </a:p>
          <a:p>
            <a:pPr>
              <a:defRPr/>
            </a:pPr>
            <a:r>
              <a:rPr lang="en-US" sz="4400" dirty="0" smtClean="0">
                <a:solidFill>
                  <a:schemeClr val="bg1"/>
                </a:solidFill>
              </a:rPr>
              <a:t>Run for the Board</a:t>
            </a:r>
          </a:p>
          <a:p>
            <a:pPr>
              <a:defRPr/>
            </a:pPr>
            <a:r>
              <a:rPr lang="en-US" sz="4400" dirty="0" smtClean="0">
                <a:solidFill>
                  <a:schemeClr val="bg1"/>
                </a:solidFill>
              </a:rPr>
              <a:t>Contribute an article for DIRECTION</a:t>
            </a:r>
          </a:p>
          <a:p>
            <a:pPr>
              <a:defRPr/>
            </a:pPr>
            <a:endParaRPr lang="en-US" dirty="0" smtClean="0"/>
          </a:p>
          <a:p>
            <a:pPr marL="0" indent="0">
              <a:buFont typeface="Wingdings" pitchFamily="2" charset="2"/>
              <a:buNone/>
              <a:defRPr/>
            </a:pPr>
            <a:endParaRPr lang="en-US" dirty="0"/>
          </a:p>
        </p:txBody>
      </p:sp>
    </p:spTree>
    <p:extLst>
      <p:ext uri="{BB962C8B-B14F-4D97-AF65-F5344CB8AC3E}">
        <p14:creationId xmlns:p14="http://schemas.microsoft.com/office/powerpoint/2010/main" val="40560892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4500"/>
                            </p:stCondLst>
                            <p:childTnLst>
                              <p:par>
                                <p:cTn id="17" presetID="22" presetClass="entr" presetSubtype="8"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6000"/>
                            </p:stCondLst>
                            <p:childTnLst>
                              <p:par>
                                <p:cTn id="21" presetID="22" presetClass="entr" presetSubtype="8" fill="hold"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900" dirty="0" smtClean="0">
                <a:solidFill>
                  <a:schemeClr val="bg1"/>
                </a:solidFill>
                <a:latin typeface="Rage Italic" panose="03070502040507070304" pitchFamily="66" charset="0"/>
              </a:rPr>
              <a:t>Discussion</a:t>
            </a:r>
            <a:endParaRPr lang="en-US" dirty="0"/>
          </a:p>
        </p:txBody>
      </p:sp>
      <p:sp>
        <p:nvSpPr>
          <p:cNvPr id="3" name="Content Placeholder 2"/>
          <p:cNvSpPr>
            <a:spLocks noGrp="1"/>
          </p:cNvSpPr>
          <p:nvPr>
            <p:ph idx="1"/>
          </p:nvPr>
        </p:nvSpPr>
        <p:spPr/>
        <p:txBody>
          <a:bodyPr>
            <a:normAutofit lnSpcReduction="10000"/>
          </a:bodyPr>
          <a:lstStyle/>
          <a:p>
            <a:r>
              <a:rPr lang="en-US" sz="3600" dirty="0" smtClean="0">
                <a:solidFill>
                  <a:schemeClr val="bg1"/>
                </a:solidFill>
              </a:rPr>
              <a:t>What do you see as CALLERLAB’s role for the industry?</a:t>
            </a:r>
          </a:p>
          <a:p>
            <a:pPr marL="0" indent="0">
              <a:buNone/>
            </a:pPr>
            <a:endParaRPr lang="en-US" sz="3600" dirty="0" smtClean="0">
              <a:solidFill>
                <a:schemeClr val="bg1"/>
              </a:solidFill>
            </a:endParaRPr>
          </a:p>
          <a:p>
            <a:r>
              <a:rPr lang="en-US" sz="3600" dirty="0" smtClean="0">
                <a:solidFill>
                  <a:schemeClr val="bg1"/>
                </a:solidFill>
              </a:rPr>
              <a:t>What could CALLERLAB do to be more valuable for YOU?</a:t>
            </a:r>
          </a:p>
          <a:p>
            <a:pPr marL="0" indent="0">
              <a:buNone/>
            </a:pPr>
            <a:endParaRPr lang="en-US" sz="3600" dirty="0" smtClean="0">
              <a:solidFill>
                <a:schemeClr val="bg1"/>
              </a:solidFill>
            </a:endParaRPr>
          </a:p>
          <a:p>
            <a:r>
              <a:rPr lang="en-US" sz="3600" dirty="0" smtClean="0">
                <a:solidFill>
                  <a:schemeClr val="bg1"/>
                </a:solidFill>
              </a:rPr>
              <a:t>What are some ways we can better serve our members?</a:t>
            </a:r>
            <a:endParaRPr lang="en-US" sz="3600" dirty="0">
              <a:solidFill>
                <a:schemeClr val="bg1"/>
              </a:solidFill>
            </a:endParaRPr>
          </a:p>
        </p:txBody>
      </p:sp>
    </p:spTree>
    <p:extLst>
      <p:ext uri="{BB962C8B-B14F-4D97-AF65-F5344CB8AC3E}">
        <p14:creationId xmlns:p14="http://schemas.microsoft.com/office/powerpoint/2010/main" val="3758765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381000"/>
            <a:ext cx="8763000" cy="2163762"/>
          </a:xfrm>
        </p:spPr>
        <p:txBody>
          <a:bodyPr>
            <a:noAutofit/>
          </a:bodyPr>
          <a:lstStyle/>
          <a:p>
            <a:r>
              <a:rPr lang="en-US" altLang="en-US" b="1" dirty="0">
                <a:solidFill>
                  <a:schemeClr val="bg1"/>
                </a:solidFill>
                <a:latin typeface="Arial" panose="020B0604020202020204" pitchFamily="34" charset="0"/>
                <a:cs typeface="Arial" panose="020B0604020202020204" pitchFamily="34" charset="0"/>
              </a:rPr>
              <a:t>CALLERLAB </a:t>
            </a:r>
            <a:br>
              <a:rPr lang="en-US" altLang="en-US" b="1" dirty="0">
                <a:solidFill>
                  <a:schemeClr val="bg1"/>
                </a:solidFill>
                <a:latin typeface="Arial" panose="020B0604020202020204" pitchFamily="34" charset="0"/>
                <a:cs typeface="Arial" panose="020B0604020202020204" pitchFamily="34" charset="0"/>
              </a:rPr>
            </a:br>
            <a:r>
              <a:rPr lang="en-US" altLang="en-US" b="1" dirty="0">
                <a:solidFill>
                  <a:schemeClr val="bg1"/>
                </a:solidFill>
                <a:latin typeface="Arial" panose="020B0604020202020204" pitchFamily="34" charset="0"/>
                <a:cs typeface="Arial" panose="020B0604020202020204" pitchFamily="34" charset="0"/>
              </a:rPr>
              <a:t>&amp; </a:t>
            </a:r>
            <a:br>
              <a:rPr lang="en-US" altLang="en-US" b="1" dirty="0">
                <a:solidFill>
                  <a:schemeClr val="bg1"/>
                </a:solidFill>
                <a:latin typeface="Arial" panose="020B0604020202020204" pitchFamily="34" charset="0"/>
                <a:cs typeface="Arial" panose="020B0604020202020204" pitchFamily="34" charset="0"/>
              </a:rPr>
            </a:br>
            <a:r>
              <a:rPr lang="en-US" altLang="en-US" b="1" dirty="0">
                <a:solidFill>
                  <a:schemeClr val="bg1"/>
                </a:solidFill>
                <a:latin typeface="Arial" panose="020B0604020202020204" pitchFamily="34" charset="0"/>
                <a:cs typeface="Arial" panose="020B0604020202020204" pitchFamily="34" charset="0"/>
              </a:rPr>
              <a:t>The CALLERLAB Foundation</a:t>
            </a:r>
          </a:p>
        </p:txBody>
      </p:sp>
      <p:sp>
        <p:nvSpPr>
          <p:cNvPr id="36867" name="Content Placeholder 2"/>
          <p:cNvSpPr>
            <a:spLocks noGrp="1"/>
          </p:cNvSpPr>
          <p:nvPr>
            <p:ph idx="1"/>
          </p:nvPr>
        </p:nvSpPr>
        <p:spPr>
          <a:xfrm>
            <a:off x="457200" y="3352800"/>
            <a:ext cx="8229600" cy="2773363"/>
          </a:xfrm>
        </p:spPr>
        <p:txBody>
          <a:bodyPr>
            <a:normAutofit lnSpcReduction="10000"/>
          </a:bodyPr>
          <a:lstStyle/>
          <a:p>
            <a:pPr algn="ctr">
              <a:buFont typeface="Wingdings" pitchFamily="2" charset="2"/>
              <a:buNone/>
            </a:pPr>
            <a:r>
              <a:rPr lang="en-US" altLang="en-US" sz="6000" i="1" dirty="0" smtClean="0">
                <a:solidFill>
                  <a:schemeClr val="bg1"/>
                </a:solidFill>
              </a:rPr>
              <a:t>Square Dancing’s Professional Leadership Working For The Future!</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Tree>
    <p:extLst>
      <p:ext uri="{BB962C8B-B14F-4D97-AF65-F5344CB8AC3E}">
        <p14:creationId xmlns:p14="http://schemas.microsoft.com/office/powerpoint/2010/main" val="106426793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solidFill>
                  <a:schemeClr val="bg1"/>
                </a:solidFill>
              </a:rPr>
              <a:t>Contact CALLERLAB</a:t>
            </a:r>
          </a:p>
        </p:txBody>
      </p:sp>
      <p:sp>
        <p:nvSpPr>
          <p:cNvPr id="3" name="Content Placeholder 2"/>
          <p:cNvSpPr>
            <a:spLocks noGrp="1"/>
          </p:cNvSpPr>
          <p:nvPr>
            <p:ph idx="1"/>
          </p:nvPr>
        </p:nvSpPr>
        <p:spPr>
          <a:xfrm>
            <a:off x="228600" y="1981200"/>
            <a:ext cx="8763000" cy="4144963"/>
          </a:xfrm>
        </p:spPr>
        <p:txBody>
          <a:bodyPr/>
          <a:lstStyle/>
          <a:p>
            <a:pPr>
              <a:defRPr/>
            </a:pPr>
            <a:r>
              <a:rPr lang="en-US" dirty="0">
                <a:solidFill>
                  <a:schemeClr val="bg1"/>
                </a:solidFill>
              </a:rPr>
              <a:t>Our office staff </a:t>
            </a:r>
            <a:r>
              <a:rPr lang="en-US" dirty="0" smtClean="0">
                <a:solidFill>
                  <a:schemeClr val="bg1"/>
                </a:solidFill>
              </a:rPr>
              <a:t>are available </a:t>
            </a:r>
            <a:r>
              <a:rPr lang="en-US" dirty="0" smtClean="0">
                <a:solidFill>
                  <a:schemeClr val="bg1"/>
                </a:solidFill>
              </a:rPr>
              <a:t>8:30 </a:t>
            </a:r>
            <a:r>
              <a:rPr lang="en-US" dirty="0">
                <a:solidFill>
                  <a:schemeClr val="bg1"/>
                </a:solidFill>
              </a:rPr>
              <a:t>AM to 4:30 PM, Monday through Friday</a:t>
            </a:r>
            <a:r>
              <a:rPr lang="en-US" dirty="0" smtClean="0">
                <a:solidFill>
                  <a:schemeClr val="bg1"/>
                </a:solidFill>
              </a:rPr>
              <a:t>.</a:t>
            </a:r>
          </a:p>
          <a:p>
            <a:pPr marL="0" indent="0">
              <a:buFont typeface="Wingdings" pitchFamily="2" charset="2"/>
              <a:buNone/>
              <a:defRPr/>
            </a:pPr>
            <a:endParaRPr lang="en-US" dirty="0">
              <a:solidFill>
                <a:schemeClr val="bg1"/>
              </a:solidFill>
            </a:endParaRPr>
          </a:p>
          <a:p>
            <a:pPr>
              <a:defRPr/>
            </a:pPr>
            <a:r>
              <a:rPr lang="en-US" dirty="0" smtClean="0">
                <a:solidFill>
                  <a:schemeClr val="bg1"/>
                </a:solidFill>
              </a:rPr>
              <a:t>Phone</a:t>
            </a:r>
            <a:r>
              <a:rPr lang="en-US" dirty="0">
                <a:solidFill>
                  <a:schemeClr val="bg1"/>
                </a:solidFill>
              </a:rPr>
              <a:t>: (785) 783-3665</a:t>
            </a:r>
            <a:br>
              <a:rPr lang="en-US" dirty="0">
                <a:solidFill>
                  <a:schemeClr val="bg1"/>
                </a:solidFill>
              </a:rPr>
            </a:br>
            <a:r>
              <a:rPr lang="en-US" dirty="0">
                <a:solidFill>
                  <a:schemeClr val="bg1"/>
                </a:solidFill>
              </a:rPr>
              <a:t>Toll-Free: 1-800-331-2577</a:t>
            </a:r>
            <a:br>
              <a:rPr lang="en-US" dirty="0">
                <a:solidFill>
                  <a:schemeClr val="bg1"/>
                </a:solidFill>
              </a:rPr>
            </a:br>
            <a:r>
              <a:rPr lang="en-US" dirty="0">
                <a:solidFill>
                  <a:schemeClr val="bg1"/>
                </a:solidFill>
              </a:rPr>
              <a:t>Fax: (785) 783-3696</a:t>
            </a:r>
            <a:br>
              <a:rPr lang="en-US" dirty="0">
                <a:solidFill>
                  <a:schemeClr val="bg1"/>
                </a:solidFill>
              </a:rPr>
            </a:br>
            <a:r>
              <a:rPr lang="en-US" dirty="0">
                <a:solidFill>
                  <a:schemeClr val="bg1"/>
                </a:solidFill>
              </a:rPr>
              <a:t>Email: </a:t>
            </a:r>
            <a:r>
              <a:rPr lang="en-US" u="sng" dirty="0" err="1" smtClean="0">
                <a:solidFill>
                  <a:schemeClr val="bg1"/>
                </a:solidFill>
              </a:rPr>
              <a:t>info@CALLERLAB.org</a:t>
            </a:r>
            <a:endParaRPr lang="en-US" dirty="0">
              <a:solidFill>
                <a:schemeClr val="bg1"/>
              </a:solidFill>
            </a:endParaRPr>
          </a:p>
          <a:p>
            <a:pPr>
              <a:defRPr/>
            </a:pP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Tree>
    <p:extLst>
      <p:ext uri="{BB962C8B-B14F-4D97-AF65-F5344CB8AC3E}">
        <p14:creationId xmlns:p14="http://schemas.microsoft.com/office/powerpoint/2010/main" val="24902531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870857"/>
            <a:ext cx="8229600" cy="1143000"/>
          </a:xfrm>
        </p:spPr>
        <p:txBody>
          <a:bodyPr>
            <a:noAutofit/>
          </a:bodyPr>
          <a:lstStyle/>
          <a:p>
            <a:r>
              <a:rPr lang="en-US" sz="9600" dirty="0">
                <a:solidFill>
                  <a:schemeClr val="bg1"/>
                </a:solidFill>
                <a:latin typeface="Rage Italic" panose="03070502040507070304" pitchFamily="66" charset="0"/>
              </a:rPr>
              <a:t>Mission</a:t>
            </a:r>
            <a:r>
              <a:rPr lang="en-US" sz="9600" b="1" dirty="0" smtClean="0">
                <a:solidFill>
                  <a:schemeClr val="bg1"/>
                </a:solidFill>
                <a:latin typeface="Edwardian Script ITC" panose="030303020407070D0804" pitchFamily="66" charset="0"/>
              </a:rPr>
              <a:t> </a:t>
            </a:r>
            <a:br>
              <a:rPr lang="en-US" sz="9600" b="1" dirty="0" smtClean="0">
                <a:solidFill>
                  <a:schemeClr val="bg1"/>
                </a:solidFill>
                <a:latin typeface="Edwardian Script ITC" panose="030303020407070D0804" pitchFamily="66" charset="0"/>
              </a:rPr>
            </a:br>
            <a:r>
              <a:rPr lang="en-US" sz="9600" dirty="0" smtClean="0">
                <a:solidFill>
                  <a:schemeClr val="bg1"/>
                </a:solidFill>
                <a:latin typeface="Rage Italic" panose="03070502040507070304" pitchFamily="66" charset="0"/>
              </a:rPr>
              <a:t>Statement</a:t>
            </a:r>
            <a:r>
              <a:rPr lang="en-US" sz="9600" b="1" dirty="0" smtClean="0">
                <a:solidFill>
                  <a:schemeClr val="bg1"/>
                </a:solidFill>
                <a:latin typeface="Edwardian Script ITC" panose="030303020407070D0804" pitchFamily="66" charset="0"/>
              </a:rPr>
              <a:t>:</a:t>
            </a:r>
            <a:endParaRPr lang="en-US" sz="9600" b="1" dirty="0">
              <a:solidFill>
                <a:schemeClr val="bg1"/>
              </a:solidFill>
              <a:latin typeface="Edwardian Script ITC" panose="030303020407070D0804" pitchFamily="66" charset="0"/>
            </a:endParaRPr>
          </a:p>
        </p:txBody>
      </p:sp>
      <p:sp>
        <p:nvSpPr>
          <p:cNvPr id="3" name="Content Placeholder 2"/>
          <p:cNvSpPr>
            <a:spLocks noGrp="1"/>
          </p:cNvSpPr>
          <p:nvPr>
            <p:ph idx="1"/>
          </p:nvPr>
        </p:nvSpPr>
        <p:spPr>
          <a:xfrm>
            <a:off x="609600" y="3505200"/>
            <a:ext cx="8229600" cy="4525963"/>
          </a:xfrm>
        </p:spPr>
        <p:txBody>
          <a:bodyPr>
            <a:normAutofit/>
          </a:bodyPr>
          <a:lstStyle/>
          <a:p>
            <a:pPr marL="0" indent="0" algn="ctr">
              <a:lnSpc>
                <a:spcPct val="150000"/>
              </a:lnSpc>
              <a:buNone/>
            </a:pPr>
            <a:r>
              <a:rPr lang="en-US" sz="40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To foster the art of square dance calling and improve caller skills.</a:t>
            </a:r>
          </a:p>
          <a:p>
            <a:endParaRPr lang="en-US" b="1"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04800" y="228600"/>
            <a:ext cx="3276600" cy="2944191"/>
          </a:xfrm>
          <a:prstGeom prst="rect">
            <a:avLst/>
          </a:prstGeom>
        </p:spPr>
      </p:pic>
      <p:pic>
        <p:nvPicPr>
          <p:cNvPr id="5" name="Picture 3" descr="C:\Users\Teresa\AppData\Local\Microsoft\Windows\INetCache\IE\ZFTHKV0B\decorative-lines-10_browse_1_[1].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484914" y="1981200"/>
            <a:ext cx="269023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242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pic>
        <p:nvPicPr>
          <p:cNvPr id="2050" name="Picture 2" descr="Image may contain: 1 person, standing, text that says 'SQUARE DANCING'S GALLER U SQUARE DANCE CALLERS PROFESSIONAL LEAD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118" y="1524000"/>
            <a:ext cx="2239676" cy="33152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photo description available."/>
          <p:cNvPicPr>
            <a:picLocks noChangeAspect="1" noChangeArrowheads="1"/>
          </p:cNvPicPr>
          <p:nvPr/>
        </p:nvPicPr>
        <p:blipFill rotWithShape="1">
          <a:blip r:embed="rId5">
            <a:extLst>
              <a:ext uri="{28A0092B-C50C-407E-A947-70E740481C1C}">
                <a14:useLocalDpi xmlns:a14="http://schemas.microsoft.com/office/drawing/2010/main" val="0"/>
              </a:ext>
            </a:extLst>
          </a:blip>
          <a:srcRect t="51256" b="18553"/>
          <a:stretch/>
        </p:blipFill>
        <p:spPr bwMode="auto">
          <a:xfrm>
            <a:off x="228600" y="4953000"/>
            <a:ext cx="8707423"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368981"/>
            <a:ext cx="8534400" cy="1401762"/>
          </a:xfrm>
        </p:spPr>
        <p:txBody>
          <a:bodyPr>
            <a:noAutofit/>
          </a:bodyPr>
          <a:lstStyle/>
          <a:p>
            <a:r>
              <a:rPr lang="en-US" sz="11500" dirty="0" smtClean="0">
                <a:solidFill>
                  <a:schemeClr val="bg1"/>
                </a:solidFill>
                <a:latin typeface="Rage Italic" panose="03070502040507070304" pitchFamily="66" charset="0"/>
              </a:rPr>
              <a:t>Leadership</a:t>
            </a:r>
            <a:endParaRPr lang="en-US" sz="8800" dirty="0">
              <a:solidFill>
                <a:schemeClr val="bg1"/>
              </a:solidFill>
              <a:latin typeface="Rage Italic" panose="03070502040507070304" pitchFamily="66" charset="0"/>
            </a:endParaRPr>
          </a:p>
        </p:txBody>
      </p:sp>
      <p:sp>
        <p:nvSpPr>
          <p:cNvPr id="5" name="Content Placeholder 4"/>
          <p:cNvSpPr>
            <a:spLocks noGrp="1"/>
          </p:cNvSpPr>
          <p:nvPr>
            <p:ph idx="1"/>
          </p:nvPr>
        </p:nvSpPr>
        <p:spPr>
          <a:xfrm>
            <a:off x="457199" y="1829615"/>
            <a:ext cx="6169081" cy="2970985"/>
          </a:xfrm>
        </p:spPr>
        <p:txBody>
          <a:bodyPr>
            <a:normAutofit/>
          </a:bodyPr>
          <a:lstStyle/>
          <a:p>
            <a:pPr>
              <a:buFont typeface="Wingdings" panose="05000000000000000000" pitchFamily="2" charset="2"/>
              <a:buChar char="v"/>
            </a:pPr>
            <a:r>
              <a:rPr lang="en-US" dirty="0" smtClean="0">
                <a:solidFill>
                  <a:schemeClr val="bg1"/>
                </a:solidFill>
              </a:rPr>
              <a:t>Board of Governors</a:t>
            </a:r>
          </a:p>
          <a:p>
            <a:pPr>
              <a:buFont typeface="Wingdings" panose="05000000000000000000" pitchFamily="2" charset="2"/>
              <a:buChar char="v"/>
            </a:pPr>
            <a:endParaRPr lang="en-US" dirty="0">
              <a:solidFill>
                <a:schemeClr val="bg1"/>
              </a:solidFill>
            </a:endParaRPr>
          </a:p>
          <a:p>
            <a:pPr>
              <a:buFont typeface="Wingdings" panose="05000000000000000000" pitchFamily="2" charset="2"/>
              <a:buChar char="v"/>
            </a:pPr>
            <a:r>
              <a:rPr lang="en-US" dirty="0" smtClean="0">
                <a:solidFill>
                  <a:schemeClr val="bg1"/>
                </a:solidFill>
              </a:rPr>
              <a:t>Executive Committee</a:t>
            </a:r>
          </a:p>
          <a:p>
            <a:pPr>
              <a:buFont typeface="Wingdings" panose="05000000000000000000" pitchFamily="2" charset="2"/>
              <a:buChar char="v"/>
            </a:pPr>
            <a:endParaRPr lang="en-US" dirty="0">
              <a:solidFill>
                <a:schemeClr val="bg1"/>
              </a:solidFill>
            </a:endParaRPr>
          </a:p>
          <a:p>
            <a:pPr>
              <a:buFont typeface="Wingdings" panose="05000000000000000000" pitchFamily="2" charset="2"/>
              <a:buChar char="v"/>
            </a:pPr>
            <a:r>
              <a:rPr lang="en-US" dirty="0" smtClean="0">
                <a:solidFill>
                  <a:schemeClr val="bg1"/>
                </a:solidFill>
              </a:rPr>
              <a:t>Home Office</a:t>
            </a:r>
            <a:endParaRPr lang="en-US" dirty="0">
              <a:solidFill>
                <a:schemeClr val="bg1"/>
              </a:solidFill>
            </a:endParaRPr>
          </a:p>
        </p:txBody>
      </p:sp>
    </p:spTree>
    <p:extLst>
      <p:ext uri="{BB962C8B-B14F-4D97-AF65-F5344CB8AC3E}">
        <p14:creationId xmlns:p14="http://schemas.microsoft.com/office/powerpoint/2010/main" val="692025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
        <p:nvSpPr>
          <p:cNvPr id="2" name="Title 1"/>
          <p:cNvSpPr>
            <a:spLocks noGrp="1"/>
          </p:cNvSpPr>
          <p:nvPr>
            <p:ph type="title"/>
          </p:nvPr>
        </p:nvSpPr>
        <p:spPr>
          <a:xfrm>
            <a:off x="1066800" y="368981"/>
            <a:ext cx="8534400" cy="1401762"/>
          </a:xfrm>
        </p:spPr>
        <p:txBody>
          <a:bodyPr>
            <a:noAutofit/>
          </a:bodyPr>
          <a:lstStyle/>
          <a:p>
            <a:r>
              <a:rPr lang="en-US" sz="7200" dirty="0" smtClean="0">
                <a:solidFill>
                  <a:schemeClr val="bg1"/>
                </a:solidFill>
                <a:latin typeface="Rage Italic" panose="03070502040507070304" pitchFamily="66" charset="0"/>
              </a:rPr>
              <a:t>Annual Convention</a:t>
            </a:r>
            <a:endParaRPr lang="en-US" sz="6000" dirty="0">
              <a:solidFill>
                <a:schemeClr val="bg1"/>
              </a:solidFill>
              <a:latin typeface="Rage Italic" panose="03070502040507070304" pitchFamily="66" charset="0"/>
            </a:endParaRPr>
          </a:p>
        </p:txBody>
      </p:sp>
      <p:sp>
        <p:nvSpPr>
          <p:cNvPr id="5" name="Content Placeholder 4"/>
          <p:cNvSpPr>
            <a:spLocks noGrp="1"/>
          </p:cNvSpPr>
          <p:nvPr>
            <p:ph idx="1"/>
          </p:nvPr>
        </p:nvSpPr>
        <p:spPr>
          <a:xfrm>
            <a:off x="457199" y="1829615"/>
            <a:ext cx="4038601" cy="2970985"/>
          </a:xfrm>
        </p:spPr>
        <p:txBody>
          <a:bodyPr>
            <a:normAutofit fontScale="70000" lnSpcReduction="20000"/>
          </a:bodyPr>
          <a:lstStyle/>
          <a:p>
            <a:pPr marL="0" indent="0">
              <a:buNone/>
            </a:pPr>
            <a:r>
              <a:rPr lang="en-US" dirty="0" smtClean="0">
                <a:solidFill>
                  <a:schemeClr val="bg1"/>
                </a:solidFill>
              </a:rPr>
              <a:t>The Convention is where callers and partners meet and visit annually. Many interesting and educational topics are programmed and presented by members. Attendees travel from as far away as Japan, Australia, Europe, Canada, and across the USA.</a:t>
            </a:r>
            <a:endParaRPr lang="en-US" dirty="0">
              <a:solidFill>
                <a:schemeClr val="bg1"/>
              </a:solidFill>
            </a:endParaRPr>
          </a:p>
        </p:txBody>
      </p:sp>
      <p:pic>
        <p:nvPicPr>
          <p:cNvPr id="4100" name="Picture 4" descr="No photo description available."/>
          <p:cNvPicPr>
            <a:picLocks noChangeAspect="1" noChangeArrowheads="1"/>
          </p:cNvPicPr>
          <p:nvPr/>
        </p:nvPicPr>
        <p:blipFill rotWithShape="1">
          <a:blip r:embed="rId4">
            <a:extLst>
              <a:ext uri="{28A0092B-C50C-407E-A947-70E740481C1C}">
                <a14:useLocalDpi xmlns:a14="http://schemas.microsoft.com/office/drawing/2010/main" val="0"/>
              </a:ext>
            </a:extLst>
          </a:blip>
          <a:srcRect l="21428" t="23214" r="9690" b="20089"/>
          <a:stretch/>
        </p:blipFill>
        <p:spPr bwMode="auto">
          <a:xfrm>
            <a:off x="4648200" y="1981200"/>
            <a:ext cx="4245334" cy="23295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may contain: one or more people, table and indoor"/>
          <p:cNvPicPr>
            <a:picLocks noChangeAspect="1" noChangeArrowheads="1"/>
          </p:cNvPicPr>
          <p:nvPr/>
        </p:nvPicPr>
        <p:blipFill rotWithShape="1">
          <a:blip r:embed="rId5">
            <a:extLst>
              <a:ext uri="{28A0092B-C50C-407E-A947-70E740481C1C}">
                <a14:useLocalDpi xmlns:a14="http://schemas.microsoft.com/office/drawing/2010/main" val="0"/>
              </a:ext>
            </a:extLst>
          </a:blip>
          <a:srcRect l="30418" t="28629" r="20467" b="31152"/>
          <a:stretch/>
        </p:blipFill>
        <p:spPr bwMode="auto">
          <a:xfrm>
            <a:off x="990600" y="4604657"/>
            <a:ext cx="7315200" cy="211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31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1250" fill="hold"/>
                                        <p:tgtEl>
                                          <p:spTgt spid="9"/>
                                        </p:tgtEl>
                                        <p:attrNameLst>
                                          <p:attrName>ppt_w</p:attrName>
                                        </p:attrNameLst>
                                      </p:cBhvr>
                                      <p:tavLst>
                                        <p:tav tm="0">
                                          <p:val>
                                            <p:fltVal val="0"/>
                                          </p:val>
                                        </p:tav>
                                        <p:tav tm="100000">
                                          <p:val>
                                            <p:strVal val="#ppt_w"/>
                                          </p:val>
                                        </p:tav>
                                      </p:tavLst>
                                    </p:anim>
                                    <p:anim calcmode="lin" valueType="num">
                                      <p:cBhvr>
                                        <p:cTn id="8" dur="1250" fill="hold"/>
                                        <p:tgtEl>
                                          <p:spTgt spid="9"/>
                                        </p:tgtEl>
                                        <p:attrNameLst>
                                          <p:attrName>ppt_h</p:attrName>
                                        </p:attrNameLst>
                                      </p:cBhvr>
                                      <p:tavLst>
                                        <p:tav tm="0">
                                          <p:val>
                                            <p:fltVal val="0"/>
                                          </p:val>
                                        </p:tav>
                                        <p:tav tm="100000">
                                          <p:val>
                                            <p:strVal val="#ppt_h"/>
                                          </p:val>
                                        </p:tav>
                                      </p:tavLst>
                                    </p:anim>
                                    <p:animEffect transition="in" filter="fade">
                                      <p:cBhvr>
                                        <p:cTn id="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
        <p:nvSpPr>
          <p:cNvPr id="2" name="Title 1"/>
          <p:cNvSpPr>
            <a:spLocks noGrp="1"/>
          </p:cNvSpPr>
          <p:nvPr>
            <p:ph type="title"/>
          </p:nvPr>
        </p:nvSpPr>
        <p:spPr>
          <a:xfrm>
            <a:off x="1066800" y="368981"/>
            <a:ext cx="8534400" cy="1401762"/>
          </a:xfrm>
        </p:spPr>
        <p:txBody>
          <a:bodyPr>
            <a:noAutofit/>
          </a:bodyPr>
          <a:lstStyle/>
          <a:p>
            <a:r>
              <a:rPr lang="en-US" sz="7200" dirty="0" smtClean="0">
                <a:solidFill>
                  <a:schemeClr val="bg1"/>
                </a:solidFill>
                <a:latin typeface="Rage Italic" panose="03070502040507070304" pitchFamily="66" charset="0"/>
              </a:rPr>
              <a:t>Committees</a:t>
            </a:r>
            <a:endParaRPr lang="en-US" sz="6000" dirty="0">
              <a:solidFill>
                <a:schemeClr val="bg1"/>
              </a:solidFill>
              <a:latin typeface="Rage Italic" panose="03070502040507070304" pitchFamily="66" charset="0"/>
            </a:endParaRPr>
          </a:p>
        </p:txBody>
      </p:sp>
      <p:sp>
        <p:nvSpPr>
          <p:cNvPr id="5" name="Content Placeholder 4"/>
          <p:cNvSpPr>
            <a:spLocks noGrp="1"/>
          </p:cNvSpPr>
          <p:nvPr>
            <p:ph idx="1"/>
          </p:nvPr>
        </p:nvSpPr>
        <p:spPr>
          <a:xfrm>
            <a:off x="381000" y="1988411"/>
            <a:ext cx="3657601" cy="4212185"/>
          </a:xfrm>
        </p:spPr>
        <p:txBody>
          <a:bodyPr>
            <a:normAutofit fontScale="92500" lnSpcReduction="10000"/>
          </a:bodyPr>
          <a:lstStyle/>
          <a:p>
            <a:pPr marL="0" indent="0" algn="ctr">
              <a:buNone/>
            </a:pPr>
            <a:r>
              <a:rPr lang="en-US" dirty="0">
                <a:solidFill>
                  <a:schemeClr val="bg1"/>
                </a:solidFill>
              </a:rPr>
              <a:t>Almost all of the work accomplished by CALLERLAB is done by the various committees. The work of committees is one of the most important reasons for the existence of CALLERLAB.</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76399"/>
            <a:ext cx="3733800" cy="478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461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38" b="97715" l="2295" r="95894">
                        <a14:foregroundMark x1="31159" y1="15860" x2="75725" y2="83871"/>
                        <a14:foregroundMark x1="17995" y1="80780" x2="78986" y2="16935"/>
                      </a14:backgroundRemoval>
                    </a14:imgEffect>
                  </a14:imgLayer>
                </a14:imgProps>
              </a:ext>
              <a:ext uri="{28A0092B-C50C-407E-A947-70E740481C1C}">
                <a14:useLocalDpi xmlns:a14="http://schemas.microsoft.com/office/drawing/2010/main" val="0"/>
              </a:ext>
            </a:extLst>
          </a:blip>
          <a:stretch>
            <a:fillRect/>
          </a:stretch>
        </p:blipFill>
        <p:spPr>
          <a:xfrm>
            <a:off x="381000" y="228600"/>
            <a:ext cx="1752600" cy="1574800"/>
          </a:xfrm>
          <a:prstGeom prst="rect">
            <a:avLst/>
          </a:prstGeom>
        </p:spPr>
      </p:pic>
      <p:sp>
        <p:nvSpPr>
          <p:cNvPr id="2" name="Title 1"/>
          <p:cNvSpPr>
            <a:spLocks noGrp="1"/>
          </p:cNvSpPr>
          <p:nvPr>
            <p:ph type="title"/>
          </p:nvPr>
        </p:nvSpPr>
        <p:spPr>
          <a:xfrm>
            <a:off x="1066800" y="368981"/>
            <a:ext cx="8534400" cy="1401762"/>
          </a:xfrm>
        </p:spPr>
        <p:txBody>
          <a:bodyPr>
            <a:noAutofit/>
          </a:bodyPr>
          <a:lstStyle/>
          <a:p>
            <a:r>
              <a:rPr lang="en-US" sz="7200" dirty="0" smtClean="0">
                <a:solidFill>
                  <a:schemeClr val="bg1"/>
                </a:solidFill>
                <a:latin typeface="Rage Italic" panose="03070502040507070304" pitchFamily="66" charset="0"/>
              </a:rPr>
              <a:t>Program Lists</a:t>
            </a:r>
            <a:endParaRPr lang="en-US" sz="6000" dirty="0">
              <a:solidFill>
                <a:schemeClr val="bg1"/>
              </a:solidFill>
              <a:latin typeface="Rage Italic" panose="03070502040507070304" pitchFamily="66" charset="0"/>
            </a:endParaRPr>
          </a:p>
        </p:txBody>
      </p:sp>
      <p:sp>
        <p:nvSpPr>
          <p:cNvPr id="5" name="Content Placeholder 4"/>
          <p:cNvSpPr>
            <a:spLocks noGrp="1"/>
          </p:cNvSpPr>
          <p:nvPr>
            <p:ph idx="1"/>
          </p:nvPr>
        </p:nvSpPr>
        <p:spPr>
          <a:xfrm>
            <a:off x="381000" y="1988411"/>
            <a:ext cx="3657601" cy="4212185"/>
          </a:xfrm>
        </p:spPr>
        <p:txBody>
          <a:bodyPr>
            <a:normAutofit lnSpcReduction="10000"/>
          </a:bodyPr>
          <a:lstStyle/>
          <a:p>
            <a:pPr marL="0" indent="0" algn="ctr">
              <a:buNone/>
            </a:pPr>
            <a:r>
              <a:rPr lang="en-US" dirty="0" smtClean="0">
                <a:solidFill>
                  <a:schemeClr val="bg1"/>
                </a:solidFill>
              </a:rPr>
              <a:t>The standardization of program lists and call definitions allows a square dancer to travel anywhere in the world and dance the same calls he/she learned at home. </a:t>
            </a:r>
            <a:endParaRPr lang="en-US"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81526">
            <a:off x="5809488" y="1558918"/>
            <a:ext cx="3085771" cy="3587762"/>
          </a:xfrm>
          <a:prstGeom prst="rect">
            <a:avLst/>
          </a:prstGeom>
          <a:ln>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92150">
            <a:off x="4504342" y="2198697"/>
            <a:ext cx="3486732" cy="3447806"/>
          </a:xfrm>
          <a:prstGeom prst="rect">
            <a:avLst/>
          </a:prstGeom>
          <a:ln>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3304">
            <a:off x="5615789" y="2580029"/>
            <a:ext cx="3687164" cy="3028950"/>
          </a:xfrm>
          <a:prstGeom prst="rect">
            <a:avLst/>
          </a:prstGeom>
          <a:ln>
            <a:solidFill>
              <a:schemeClr val="tx1"/>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399" y="2971800"/>
            <a:ext cx="2748023" cy="3733800"/>
          </a:xfrm>
          <a:prstGeom prst="rect">
            <a:avLst/>
          </a:prstGeom>
          <a:ln>
            <a:solidFill>
              <a:schemeClr val="tx1"/>
            </a:solidFill>
          </a:ln>
        </p:spPr>
      </p:pic>
    </p:spTree>
    <p:extLst>
      <p:ext uri="{BB962C8B-B14F-4D97-AF65-F5344CB8AC3E}">
        <p14:creationId xmlns:p14="http://schemas.microsoft.com/office/powerpoint/2010/main" val="37037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childTnLst>
                          </p:cTn>
                        </p:par>
                        <p:par>
                          <p:cTn id="12" fill="hold">
                            <p:stCondLst>
                              <p:cond delay="1500"/>
                            </p:stCondLst>
                            <p:childTnLst>
                              <p:par>
                                <p:cTn id="13" presetID="53" presetClass="entr" presetSubtype="16"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3000"/>
                            </p:stCondLst>
                            <p:childTnLst>
                              <p:par>
                                <p:cTn id="19" presetID="53" presetClass="entr" presetSubtype="16" fill="hold" nodeType="afterEffect">
                                  <p:stCondLst>
                                    <p:cond delay="10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4500"/>
                            </p:stCondLst>
                            <p:childTnLst>
                              <p:par>
                                <p:cTn id="25" presetID="53" presetClass="entr" presetSubtype="16"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743200"/>
          </a:xfrm>
        </p:spPr>
        <p:txBody>
          <a:bodyPr>
            <a:noAutofit/>
          </a:bodyPr>
          <a:lstStyle/>
          <a:p>
            <a:r>
              <a:rPr lang="en-US" sz="6600" dirty="0" smtClean="0">
                <a:solidFill>
                  <a:schemeClr val="bg1"/>
                </a:solidFill>
                <a:latin typeface="Rage Italic" panose="03070502040507070304" pitchFamily="66" charset="0"/>
              </a:rPr>
              <a:t>Trivia:</a:t>
            </a:r>
            <a:br>
              <a:rPr lang="en-US" sz="6600" dirty="0" smtClean="0">
                <a:solidFill>
                  <a:schemeClr val="bg1"/>
                </a:solidFill>
                <a:latin typeface="Rage Italic" panose="03070502040507070304" pitchFamily="66" charset="0"/>
              </a:rPr>
            </a:br>
            <a:r>
              <a:rPr lang="en-US" dirty="0" smtClean="0">
                <a:solidFill>
                  <a:schemeClr val="bg1"/>
                </a:solidFill>
                <a:latin typeface="Arial Black" panose="020B0A04020102020204" pitchFamily="34" charset="0"/>
              </a:rPr>
              <a:t>Who decides what calls are on the program list?</a:t>
            </a:r>
            <a:endParaRPr lang="en-US" dirty="0">
              <a:latin typeface="Arial Black" panose="020B0A04020102020204" pitchFamily="34" charset="0"/>
            </a:endParaRPr>
          </a:p>
        </p:txBody>
      </p:sp>
      <p:sp>
        <p:nvSpPr>
          <p:cNvPr id="4" name="Content Placeholder 4"/>
          <p:cNvSpPr>
            <a:spLocks noGrp="1"/>
          </p:cNvSpPr>
          <p:nvPr>
            <p:ph idx="1"/>
          </p:nvPr>
        </p:nvSpPr>
        <p:spPr>
          <a:xfrm>
            <a:off x="838200" y="3657600"/>
            <a:ext cx="7772400" cy="2542996"/>
          </a:xfrm>
        </p:spPr>
        <p:txBody>
          <a:bodyPr>
            <a:normAutofit/>
          </a:bodyPr>
          <a:lstStyle/>
          <a:p>
            <a:pPr marL="514350" indent="-514350">
              <a:buAutoNum type="alphaUcPeriod"/>
            </a:pPr>
            <a:r>
              <a:rPr lang="en-US" dirty="0" smtClean="0">
                <a:solidFill>
                  <a:schemeClr val="bg1"/>
                </a:solidFill>
              </a:rPr>
              <a:t>The Board of Governors</a:t>
            </a:r>
          </a:p>
          <a:p>
            <a:pPr marL="514350" indent="-514350">
              <a:buAutoNum type="alphaUcPeriod"/>
            </a:pPr>
            <a:r>
              <a:rPr lang="en-US" dirty="0" smtClean="0">
                <a:solidFill>
                  <a:schemeClr val="bg1"/>
                </a:solidFill>
              </a:rPr>
              <a:t>Home Office Staff</a:t>
            </a:r>
          </a:p>
          <a:p>
            <a:pPr marL="514350" indent="-514350">
              <a:buAutoNum type="alphaUcPeriod"/>
            </a:pPr>
            <a:r>
              <a:rPr lang="en-US" dirty="0" smtClean="0">
                <a:solidFill>
                  <a:schemeClr val="bg1"/>
                </a:solidFill>
              </a:rPr>
              <a:t>Committee Chair</a:t>
            </a:r>
          </a:p>
          <a:p>
            <a:pPr marL="514350" indent="-514350">
              <a:buAutoNum type="alphaUcPeriod"/>
            </a:pPr>
            <a:r>
              <a:rPr lang="en-US" dirty="0" smtClean="0">
                <a:solidFill>
                  <a:schemeClr val="bg1"/>
                </a:solidFill>
              </a:rPr>
              <a:t>Program Committee Members</a:t>
            </a:r>
          </a:p>
          <a:p>
            <a:pPr marL="0" indent="0">
              <a:buNone/>
            </a:pPr>
            <a:endParaRPr lang="en-US" dirty="0">
              <a:solidFill>
                <a:schemeClr val="bg1"/>
              </a:solidFill>
            </a:endParaRPr>
          </a:p>
        </p:txBody>
      </p:sp>
    </p:spTree>
    <p:extLst>
      <p:ext uri="{BB962C8B-B14F-4D97-AF65-F5344CB8AC3E}">
        <p14:creationId xmlns:p14="http://schemas.microsoft.com/office/powerpoint/2010/main" val="2863577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743200"/>
          </a:xfrm>
        </p:spPr>
        <p:txBody>
          <a:bodyPr>
            <a:noAutofit/>
          </a:bodyPr>
          <a:lstStyle/>
          <a:p>
            <a:r>
              <a:rPr lang="en-US" sz="6600" dirty="0" smtClean="0">
                <a:solidFill>
                  <a:schemeClr val="bg1"/>
                </a:solidFill>
                <a:latin typeface="Rage Italic" panose="03070502040507070304" pitchFamily="66" charset="0"/>
              </a:rPr>
              <a:t>Trivia:</a:t>
            </a:r>
            <a:br>
              <a:rPr lang="en-US" sz="6600" dirty="0" smtClean="0">
                <a:solidFill>
                  <a:schemeClr val="bg1"/>
                </a:solidFill>
                <a:latin typeface="Rage Italic" panose="03070502040507070304" pitchFamily="66" charset="0"/>
              </a:rPr>
            </a:br>
            <a:r>
              <a:rPr lang="en-US" dirty="0">
                <a:solidFill>
                  <a:schemeClr val="bg1"/>
                </a:solidFill>
                <a:latin typeface="Arial Black" panose="020B0A04020102020204" pitchFamily="34" charset="0"/>
              </a:rPr>
              <a:t>Who decides what calls are on the program list?</a:t>
            </a:r>
            <a:endParaRPr lang="en-US" dirty="0">
              <a:latin typeface="Arial Black" panose="020B0A04020102020204" pitchFamily="34" charset="0"/>
            </a:endParaRPr>
          </a:p>
        </p:txBody>
      </p:sp>
      <p:sp>
        <p:nvSpPr>
          <p:cNvPr id="4" name="Content Placeholder 4"/>
          <p:cNvSpPr>
            <a:spLocks noGrp="1"/>
          </p:cNvSpPr>
          <p:nvPr>
            <p:ph idx="1"/>
          </p:nvPr>
        </p:nvSpPr>
        <p:spPr>
          <a:xfrm>
            <a:off x="609600" y="3657600"/>
            <a:ext cx="8305800" cy="2542996"/>
          </a:xfrm>
        </p:spPr>
        <p:txBody>
          <a:bodyPr>
            <a:normAutofit fontScale="85000" lnSpcReduction="10000"/>
          </a:bodyPr>
          <a:lstStyle/>
          <a:p>
            <a:pPr marL="514350" indent="-514350">
              <a:buAutoNum type="alphaUcPeriod"/>
            </a:pPr>
            <a:r>
              <a:rPr lang="en-US" strike="sngStrike" dirty="0" smtClean="0">
                <a:solidFill>
                  <a:schemeClr val="bg1"/>
                </a:solidFill>
              </a:rPr>
              <a:t>The Board of Governors</a:t>
            </a:r>
          </a:p>
          <a:p>
            <a:pPr marL="514350" indent="-514350">
              <a:buAutoNum type="alphaUcPeriod"/>
            </a:pPr>
            <a:r>
              <a:rPr lang="en-US" strike="sngStrike" dirty="0" smtClean="0">
                <a:solidFill>
                  <a:schemeClr val="bg1"/>
                </a:solidFill>
              </a:rPr>
              <a:t>Home Office Staff</a:t>
            </a:r>
          </a:p>
          <a:p>
            <a:pPr marL="514350" indent="-514350">
              <a:buAutoNum type="alphaUcPeriod"/>
            </a:pPr>
            <a:r>
              <a:rPr lang="en-US" strike="sngStrike" dirty="0" smtClean="0">
                <a:solidFill>
                  <a:schemeClr val="bg1"/>
                </a:solidFill>
              </a:rPr>
              <a:t>Committee Chair</a:t>
            </a:r>
          </a:p>
          <a:p>
            <a:pPr marL="514350" indent="-514350">
              <a:buAutoNum type="alphaUcPeriod"/>
            </a:pPr>
            <a:r>
              <a:rPr lang="en-US" sz="5400" dirty="0" smtClean="0">
                <a:solidFill>
                  <a:schemeClr val="bg1"/>
                </a:solidFill>
              </a:rPr>
              <a:t>Program Committee Members</a:t>
            </a:r>
          </a:p>
          <a:p>
            <a:pPr marL="0" indent="0">
              <a:buNone/>
            </a:pPr>
            <a:endParaRPr lang="en-US" dirty="0">
              <a:solidFill>
                <a:schemeClr val="bg1"/>
              </a:solidFill>
            </a:endParaRPr>
          </a:p>
        </p:txBody>
      </p:sp>
    </p:spTree>
    <p:extLst>
      <p:ext uri="{BB962C8B-B14F-4D97-AF65-F5344CB8AC3E}">
        <p14:creationId xmlns:p14="http://schemas.microsoft.com/office/powerpoint/2010/main" val="2916501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511</Words>
  <Application>Microsoft Office PowerPoint</Application>
  <PresentationFormat>On-screen Show (4:3)</PresentationFormat>
  <Paragraphs>91</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vt:lpstr>
      <vt:lpstr>History</vt:lpstr>
      <vt:lpstr>Mission  Statement:</vt:lpstr>
      <vt:lpstr>Leadership</vt:lpstr>
      <vt:lpstr>Annual Convention</vt:lpstr>
      <vt:lpstr>Committees</vt:lpstr>
      <vt:lpstr>Program Lists</vt:lpstr>
      <vt:lpstr>Trivia: Who decides what calls are on the program list?</vt:lpstr>
      <vt:lpstr>Trivia: Who decides what calls are on the program list?</vt:lpstr>
      <vt:lpstr>Insurance and Licensing  in USA</vt:lpstr>
      <vt:lpstr>Scholarships</vt:lpstr>
      <vt:lpstr>Documents</vt:lpstr>
      <vt:lpstr>KnowledgeBase</vt:lpstr>
      <vt:lpstr>Teaching</vt:lpstr>
      <vt:lpstr>Dances</vt:lpstr>
      <vt:lpstr>Resources</vt:lpstr>
      <vt:lpstr>Resources</vt:lpstr>
      <vt:lpstr>Resouces</vt:lpstr>
      <vt:lpstr>Accredited Caller Coaches</vt:lpstr>
      <vt:lpstr>YOU are CALLERLAB!</vt:lpstr>
      <vt:lpstr>Discussion</vt:lpstr>
      <vt:lpstr>CALLERLAB  &amp;  The CALLERLAB Foundation</vt:lpstr>
      <vt:lpstr>Contact CALLERLAB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CALLERLAB  do?</dc:title>
  <dc:creator>Teresa Berger</dc:creator>
  <cp:lastModifiedBy>Teresa Berger</cp:lastModifiedBy>
  <cp:revision>19</cp:revision>
  <dcterms:created xsi:type="dcterms:W3CDTF">2020-06-18T16:56:00Z</dcterms:created>
  <dcterms:modified xsi:type="dcterms:W3CDTF">2022-06-03T16:34:05Z</dcterms:modified>
</cp:coreProperties>
</file>