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929292"/>
        </a:solidFill>
        <a:effectLst/>
        <a:uFillTx/>
        <a:latin typeface="Graphik"/>
        <a:ea typeface="Graphik"/>
        <a:cs typeface="Graphik"/>
        <a:sym typeface="Graphik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Author and Date"/>
          <p:cNvSpPr txBox="1"/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70000" y="4546600"/>
            <a:ext cx="21844000" cy="4678065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68" sz="8400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orthern Lights display over a snowy landscape"/>
          <p:cNvSpPr/>
          <p:nvPr>
            <p:ph type="pic" sz="half" idx="21"/>
          </p:nvPr>
        </p:nvSpPr>
        <p:spPr>
          <a:xfrm>
            <a:off x="12192000" y="6229350"/>
            <a:ext cx="12192000" cy="812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olorful clouds against a starry night sky"/>
          <p:cNvSpPr/>
          <p:nvPr>
            <p:ph type="pic" sz="half" idx="22"/>
          </p:nvPr>
        </p:nvSpPr>
        <p:spPr>
          <a:xfrm>
            <a:off x="12192000" y="-641351"/>
            <a:ext cx="12192000" cy="8128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Northern Lights display over a snowy mountain landscape"/>
          <p:cNvSpPr/>
          <p:nvPr>
            <p:ph type="pic" idx="23"/>
          </p:nvPr>
        </p:nvSpPr>
        <p:spPr>
          <a:xfrm>
            <a:off x="-1" y="-2258501"/>
            <a:ext cx="12166601" cy="1823300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Northern Lights display over a snowy landscap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Northern Lights display in a dark night sky over mountains"/>
          <p:cNvSpPr/>
          <p:nvPr>
            <p:ph type="pic" idx="21"/>
          </p:nvPr>
        </p:nvSpPr>
        <p:spPr>
          <a:xfrm>
            <a:off x="0" y="-762000"/>
            <a:ext cx="24384000" cy="15240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Author and Date"/>
          <p:cNvSpPr txBox="1"/>
          <p:nvPr>
            <p:ph type="body" sz="quarter" idx="22" hasCustomPrompt="1"/>
          </p:nvPr>
        </p:nvSpPr>
        <p:spPr>
          <a:xfrm>
            <a:off x="1270000" y="12166600"/>
            <a:ext cx="21844000" cy="694055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pc="-348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lorful clouds against a starry night sky"/>
          <p:cNvSpPr/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70000" y="3886200"/>
            <a:ext cx="9652000" cy="3200202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Northern Lights display over a snowy mountain landscape"/>
          <p:cNvSpPr/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Slide Subtitle"/>
          <p:cNvSpPr txBox="1"/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00FF00"/>
                    </a:gs>
                    <a:gs pos="100000">
                      <a:srgbClr val="007DFF"/>
                    </a:gs>
                  </a:gsLst>
                  <a:lin ang="3965999" scaled="0"/>
                </a:gra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pc="-55" sz="5500"/>
            </a:lvl1pPr>
            <a:lvl2pPr marL="0" indent="457200" defTabSz="825500">
              <a:buClrTx/>
              <a:buSzTx/>
              <a:buNone/>
              <a:defRPr spc="-55" sz="5500"/>
            </a:lvl2pPr>
            <a:lvl3pPr marL="0" indent="914400" defTabSz="825500">
              <a:buClrTx/>
              <a:buSzTx/>
              <a:buNone/>
              <a:defRPr spc="-55" sz="5500"/>
            </a:lvl3pPr>
            <a:lvl4pPr marL="0" indent="1371600" defTabSz="825500">
              <a:buClrTx/>
              <a:buSzTx/>
              <a:buNone/>
              <a:defRPr spc="-55" sz="5500"/>
            </a:lvl4pPr>
            <a:lvl5pPr marL="0" indent="1828800" defTabSz="825500">
              <a:buClrTx/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000000"/>
            </a:gs>
            <a:gs pos="100000">
              <a:srgbClr val="3B3B3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Better Choreo Pt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Better Choreo Pt 1</a:t>
            </a:r>
          </a:p>
        </p:txBody>
      </p:sp>
      <p:sp>
        <p:nvSpPr>
          <p:cNvPr id="152" name="Larry Marchese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Larry Marchese</a:t>
            </a:r>
          </a:p>
        </p:txBody>
      </p:sp>
      <p:sp>
        <p:nvSpPr>
          <p:cNvPr id="153" name="Getting all the dancers involved when starting a sequenc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Getting all the dancers involved when starting a sequence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Based in the Denver, Colorado (USA) area…"/>
          <p:cNvSpPr txBox="1"/>
          <p:nvPr>
            <p:ph type="body" idx="1"/>
          </p:nvPr>
        </p:nvSpPr>
        <p:spPr>
          <a:xfrm>
            <a:off x="1269999" y="3079015"/>
            <a:ext cx="21844001" cy="9620985"/>
          </a:xfrm>
          <a:prstGeom prst="rect">
            <a:avLst/>
          </a:prstGeom>
        </p:spPr>
        <p:txBody>
          <a:bodyPr lIns="0" tIns="0" rIns="0" bIns="0"/>
          <a:lstStyle/>
          <a:p>
            <a:pPr/>
            <a:r>
              <a:t>Based in the Denver, Colorado (USA) area</a:t>
            </a:r>
          </a:p>
          <a:p>
            <a:pPr/>
            <a:r>
              <a:t>Primarily a Module caller</a:t>
            </a:r>
          </a:p>
          <a:p>
            <a:pPr/>
            <a:r>
              <a:t>Dance C2 every week</a:t>
            </a:r>
          </a:p>
          <a:p>
            <a:pPr/>
            <a:r>
              <a:t>Call C1 once a month</a:t>
            </a:r>
          </a:p>
          <a:p>
            <a:pPr/>
            <a:r>
              <a:t>3 Clubs</a:t>
            </a:r>
          </a:p>
          <a:p>
            <a:pPr lvl="1"/>
            <a:r>
              <a:t>SSD</a:t>
            </a:r>
          </a:p>
          <a:p>
            <a:pPr lvl="1"/>
            <a:r>
              <a:t>PLUS</a:t>
            </a:r>
          </a:p>
          <a:p>
            <a:pPr lvl="1"/>
            <a:r>
              <a:t>Advanced</a:t>
            </a:r>
          </a:p>
        </p:txBody>
      </p:sp>
      <p:sp>
        <p:nvSpPr>
          <p:cNvPr id="156" name="Larry Marches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Larry Marchese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Heads Sq4 while Sides California Twirl…"/>
          <p:cNvSpPr txBox="1"/>
          <p:nvPr>
            <p:ph type="body" idx="1"/>
          </p:nvPr>
        </p:nvSpPr>
        <p:spPr>
          <a:xfrm>
            <a:off x="1269999" y="3610754"/>
            <a:ext cx="21844001" cy="9089246"/>
          </a:xfrm>
          <a:prstGeom prst="rect">
            <a:avLst/>
          </a:prstGeom>
        </p:spPr>
        <p:txBody>
          <a:bodyPr lIns="0" tIns="0" rIns="0" bIns="0"/>
          <a:lstStyle/>
          <a:p>
            <a:pPr marL="329691" indent="-329691" defTabSz="1438655">
              <a:spcBef>
                <a:spcPts val="1400"/>
              </a:spcBef>
              <a:defRPr sz="2832"/>
            </a:pPr>
            <a:r>
              <a:t>Heads Sq4 while Sides California Twirl</a:t>
            </a:r>
          </a:p>
          <a:p>
            <a:pPr lvl="1" marL="659383" indent="-329691" defTabSz="1438655">
              <a:spcBef>
                <a:spcPts val="1400"/>
              </a:spcBef>
              <a:defRPr sz="2832"/>
            </a:pPr>
            <a:r>
              <a:t>Head Sq4 while Sides California Twirl, Centers In, Cast Off 3/4, Star Thru and Centers California Twirl, CB</a:t>
            </a:r>
          </a:p>
          <a:p>
            <a:pPr lvl="1" marL="0" indent="269747" defTabSz="1438655">
              <a:spcBef>
                <a:spcPts val="1400"/>
              </a:spcBef>
              <a:buClrTx/>
              <a:buSzTx/>
              <a:buNone/>
              <a:defRPr sz="2832"/>
            </a:pPr>
            <a:r>
              <a:t> *  Heads Sq4 while Sides California Twirl, Cloverleaf, Centers Pass thru, CB</a:t>
            </a:r>
          </a:p>
          <a:p>
            <a:pPr lvl="1" marL="0" indent="269747" defTabSz="1438655">
              <a:spcBef>
                <a:spcPts val="1400"/>
              </a:spcBef>
              <a:buClrTx/>
              <a:buSzTx/>
              <a:buNone/>
              <a:defRPr sz="2832"/>
            </a:pPr>
          </a:p>
          <a:p>
            <a:pPr marL="329691" indent="-329691" defTabSz="1438655">
              <a:spcBef>
                <a:spcPts val="1400"/>
              </a:spcBef>
              <a:defRPr sz="2832"/>
            </a:pPr>
            <a:r>
              <a:t>Heads Sq4 while Sides Half Sashay</a:t>
            </a:r>
          </a:p>
          <a:p>
            <a:pPr lvl="1" marL="659383" indent="-329691" defTabSz="1438655">
              <a:spcBef>
                <a:spcPts val="1400"/>
              </a:spcBef>
              <a:defRPr sz="2832"/>
            </a:pPr>
            <a:r>
              <a:t>Swing Thru &amp; Boys Run, Pass Thru, Wheel &amp; Deal, Zoom, Centers Sq3, CB</a:t>
            </a:r>
          </a:p>
          <a:p>
            <a:pPr lvl="1" marL="659383" indent="-329691" defTabSz="1438655">
              <a:spcBef>
                <a:spcPts val="1400"/>
              </a:spcBef>
              <a:defRPr sz="2832"/>
            </a:pPr>
            <a:r>
              <a:t>Touch 1/4, Split Circulate, Boys Run, Ferris Wheel, Centers Pass Thru, CB</a:t>
            </a:r>
          </a:p>
          <a:p>
            <a:pPr marL="329691" indent="-329691" defTabSz="1438655">
              <a:spcBef>
                <a:spcPts val="1400"/>
              </a:spcBef>
              <a:defRPr sz="2832"/>
            </a:pPr>
          </a:p>
          <a:p>
            <a:pPr marL="329691" indent="-329691" defTabSz="1438655">
              <a:spcBef>
                <a:spcPts val="1400"/>
              </a:spcBef>
              <a:defRPr sz="2832"/>
            </a:pPr>
            <a:r>
              <a:t>Heads Sq4 while Sides Wheel Around</a:t>
            </a:r>
          </a:p>
          <a:p>
            <a:pPr lvl="1" marL="659383" indent="-329691" defTabSz="1438655">
              <a:spcBef>
                <a:spcPts val="1400"/>
              </a:spcBef>
              <a:defRPr sz="2832"/>
            </a:pPr>
            <a:r>
              <a:t>(timing) First Couple Left, Next Right, RL Thru, Pass the Ocean, Centers Trade, XB/RLBos</a:t>
            </a:r>
          </a:p>
          <a:p>
            <a:pPr marL="329691" indent="-329691" defTabSz="1438655">
              <a:spcBef>
                <a:spcPts val="1400"/>
              </a:spcBef>
              <a:defRPr sz="2832"/>
            </a:pPr>
          </a:p>
          <a:p>
            <a:pPr marL="329691" indent="-329691" defTabSz="1438655">
              <a:spcBef>
                <a:spcPts val="1400"/>
              </a:spcBef>
              <a:defRPr sz="2832"/>
            </a:pPr>
            <a:r>
              <a:t>Heads Sq4 while Sides U-Turn Back</a:t>
            </a:r>
          </a:p>
          <a:p>
            <a:pPr lvl="1" marL="659383" indent="-329691" defTabSz="1438655">
              <a:spcBef>
                <a:spcPts val="1400"/>
              </a:spcBef>
              <a:defRPr sz="2832"/>
            </a:pPr>
            <a:r>
              <a:t>Centers In, Centers Fold, Swing Thru, Centers Trade, CB (wave) </a:t>
            </a:r>
          </a:p>
          <a:p>
            <a:pPr lvl="1" marL="659383" indent="-329691" defTabSz="1438655">
              <a:spcBef>
                <a:spcPts val="1400"/>
              </a:spcBef>
              <a:defRPr sz="2832"/>
            </a:pPr>
            <a:r>
              <a:t>Note: Centers In, Centers Fold, Pass Thru, RL Grand (get-out)</a:t>
            </a:r>
          </a:p>
        </p:txBody>
      </p:sp>
      <p:sp>
        <p:nvSpPr>
          <p:cNvPr id="159" name="Getting the inactive active (get-ins)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Getting the inactive active (get-ins)</a:t>
            </a:r>
          </a:p>
        </p:txBody>
      </p:sp>
      <p:sp>
        <p:nvSpPr>
          <p:cNvPr id="160" name="Using the typical ope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Using the typical opening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Other star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Other starts</a:t>
            </a:r>
          </a:p>
        </p:txBody>
      </p:sp>
      <p:sp>
        <p:nvSpPr>
          <p:cNvPr id="163" name="Altering the typical beginning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Altering the typical beginning</a:t>
            </a:r>
          </a:p>
        </p:txBody>
      </p:sp>
      <p:sp>
        <p:nvSpPr>
          <p:cNvPr id="164" name="Heads Sq3 while Sides Separate and Slide Thru, Circle 4 Halfway, CB…"/>
          <p:cNvSpPr txBox="1"/>
          <p:nvPr>
            <p:ph type="body" idx="1"/>
          </p:nvPr>
        </p:nvSpPr>
        <p:spPr>
          <a:xfrm>
            <a:off x="1269999" y="3880446"/>
            <a:ext cx="21844001" cy="8819554"/>
          </a:xfrm>
          <a:prstGeom prst="rect">
            <a:avLst/>
          </a:prstGeom>
        </p:spPr>
        <p:txBody>
          <a:bodyPr/>
          <a:lstStyle/>
          <a:p>
            <a:pPr/>
            <a:r>
              <a:t>Heads Sq3 while Sides Separate and Slide Thru, Circle 4 Halfway, CB</a:t>
            </a:r>
          </a:p>
          <a:p>
            <a:pPr/>
            <a:r>
              <a:t>Heads Sq3 while Sides Face and Pass Thru, Half Tag, Split Circulate, All 8 Circulate, Swing Thru, Recycle, CB</a:t>
            </a:r>
          </a:p>
          <a:p>
            <a:pPr/>
            <a:r>
              <a:t>Heads Sq3 while Sides Face and Box the Gnat, Heads Partner Trade (lines)Slide Thru, Centers Sq3, CB</a:t>
            </a:r>
          </a:p>
          <a:p>
            <a:pPr/>
            <a:r>
              <a:t>Heads Sq3, Sides Face and Turn Thru, Bend the Line, Star Thru, Double Pass Thru, Leaders Trade, CB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No Square Thr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 Square Thru</a:t>
            </a:r>
          </a:p>
        </p:txBody>
      </p:sp>
      <p:sp>
        <p:nvSpPr>
          <p:cNvPr id="167" name="SS star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SS start</a:t>
            </a:r>
          </a:p>
        </p:txBody>
      </p:sp>
      <p:sp>
        <p:nvSpPr>
          <p:cNvPr id="168" name="Heads Touch 1/4 and Side Boys Run, (column) Circulate, Girls Run, Touch 1/4, Boys Run, PL…"/>
          <p:cNvSpPr txBox="1"/>
          <p:nvPr>
            <p:ph type="body" idx="1"/>
          </p:nvPr>
        </p:nvSpPr>
        <p:spPr>
          <a:xfrm>
            <a:off x="1269999" y="4105996"/>
            <a:ext cx="21844001" cy="8594004"/>
          </a:xfrm>
          <a:prstGeom prst="rect">
            <a:avLst/>
          </a:prstGeom>
        </p:spPr>
        <p:txBody>
          <a:bodyPr/>
          <a:lstStyle/>
          <a:p>
            <a:pPr/>
            <a:r>
              <a:t>Heads Touch 1/4 and Side Boys Run, (column) Circulate, Girls Run, Touch 1/4, Boys Run, PL</a:t>
            </a:r>
          </a:p>
          <a:p>
            <a:pPr/>
            <a:r>
              <a:t>Heads Left Touch 1/4, Side Girls Run, (column) Circulate, Girls Run, Left Touch 1/4, Girls Run, PL</a:t>
            </a:r>
          </a:p>
          <a:p>
            <a:pPr/>
            <a:r>
              <a:t>Heads Touch 1/4, Side Girls Run, Facing Dancers Pass Thru, Trade By, Star Thru, Girls Trade, Ferris Wheel, Centers Square Thru 3, CB</a:t>
            </a:r>
          </a:p>
          <a:p>
            <a:pPr/>
            <a:r>
              <a:t>Heads Left Touch 1/4, Side Boys Run, Facing Dancers Pass Thru, Trade By, Star Thru, Boys Trade, Ferris Wheel, Centers Square Thru 3, CB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omething different with Heads Pass the Ocea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75969">
              <a:defRPr spc="-236" sz="7896"/>
            </a:lvl1pPr>
          </a:lstStyle>
          <a:p>
            <a:pPr/>
            <a:r>
              <a:t>Something different with Heads Pass the Ocean</a:t>
            </a:r>
          </a:p>
        </p:txBody>
      </p:sp>
      <p:sp>
        <p:nvSpPr>
          <p:cNvPr id="171" name="SS start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SS start</a:t>
            </a:r>
          </a:p>
        </p:txBody>
      </p:sp>
      <p:sp>
        <p:nvSpPr>
          <p:cNvPr id="172" name="Setup: Heads Pass the Ocean &amp; Swing Thru, All Boys Ru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Setup: Heads Pass the Ocean &amp; Swing Thru, All Boys Run</a:t>
            </a:r>
          </a:p>
          <a:p>
            <a:pPr/>
            <a:r>
              <a:t>Next call: </a:t>
            </a:r>
          </a:p>
          <a:p>
            <a:pPr lvl="1"/>
            <a:r>
              <a:t>Double Scoot (PLUS)</a:t>
            </a:r>
          </a:p>
          <a:p>
            <a:pPr lvl="1"/>
            <a:r>
              <a:t>Center 6 Circulate</a:t>
            </a:r>
          </a:p>
          <a:p>
            <a:pPr lvl="1"/>
            <a:r>
              <a:t>Center 6 Walk and Dodge</a:t>
            </a:r>
          </a:p>
          <a:p>
            <a:pPr lvl="1"/>
            <a:r>
              <a:t>A1: Six-Two Acey Deucey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2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929292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929292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